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  <p:sldMasterId id="2147483733" r:id="rId2"/>
  </p:sldMasterIdLst>
  <p:sldIdLst>
    <p:sldId id="256" r:id="rId3"/>
    <p:sldId id="302" r:id="rId4"/>
    <p:sldId id="330" r:id="rId5"/>
    <p:sldId id="276" r:id="rId6"/>
    <p:sldId id="301" r:id="rId7"/>
    <p:sldId id="300" r:id="rId8"/>
    <p:sldId id="305" r:id="rId9"/>
    <p:sldId id="277" r:id="rId10"/>
    <p:sldId id="280" r:id="rId11"/>
    <p:sldId id="299" r:id="rId12"/>
    <p:sldId id="309" r:id="rId13"/>
    <p:sldId id="259" r:id="rId14"/>
    <p:sldId id="260" r:id="rId15"/>
    <p:sldId id="261" r:id="rId16"/>
    <p:sldId id="265" r:id="rId17"/>
    <p:sldId id="308" r:id="rId18"/>
    <p:sldId id="312" r:id="rId19"/>
    <p:sldId id="310" r:id="rId20"/>
    <p:sldId id="266" r:id="rId21"/>
    <p:sldId id="313" r:id="rId22"/>
    <p:sldId id="295" r:id="rId23"/>
    <p:sldId id="315" r:id="rId24"/>
    <p:sldId id="314" r:id="rId25"/>
    <p:sldId id="306" r:id="rId26"/>
    <p:sldId id="270" r:id="rId27"/>
    <p:sldId id="316" r:id="rId28"/>
    <p:sldId id="317" r:id="rId29"/>
    <p:sldId id="319" r:id="rId30"/>
    <p:sldId id="318" r:id="rId31"/>
    <p:sldId id="264" r:id="rId32"/>
    <p:sldId id="271" r:id="rId33"/>
    <p:sldId id="273" r:id="rId34"/>
    <p:sldId id="274" r:id="rId35"/>
    <p:sldId id="275" r:id="rId36"/>
    <p:sldId id="272" r:id="rId37"/>
    <p:sldId id="325" r:id="rId38"/>
    <p:sldId id="329" r:id="rId39"/>
    <p:sldId id="320" r:id="rId40"/>
    <p:sldId id="267" r:id="rId41"/>
    <p:sldId id="326" r:id="rId42"/>
    <p:sldId id="298" r:id="rId43"/>
    <p:sldId id="304" r:id="rId44"/>
    <p:sldId id="289" r:id="rId45"/>
    <p:sldId id="288" r:id="rId46"/>
    <p:sldId id="322" r:id="rId47"/>
    <p:sldId id="332" r:id="rId48"/>
    <p:sldId id="331" r:id="rId49"/>
    <p:sldId id="324" r:id="rId50"/>
    <p:sldId id="321" r:id="rId51"/>
    <p:sldId id="281" r:id="rId52"/>
    <p:sldId id="303" r:id="rId53"/>
  </p:sldIdLst>
  <p:sldSz cx="9144000" cy="6858000" type="screen4x3"/>
  <p:notesSz cx="6858000" cy="9144000"/>
  <p:defaultTextStyle>
    <a:defPPr>
      <a:defRPr lang="en-US"/>
    </a:defPPr>
    <a:lvl1pPr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just" rtl="0" fontAlgn="base">
      <a:lnSpc>
        <a:spcPct val="90000"/>
      </a:lnSpc>
      <a:spcBef>
        <a:spcPct val="20000"/>
      </a:spcBef>
      <a:spcAft>
        <a:spcPct val="0"/>
      </a:spcAft>
      <a:buFont typeface="Wingdings" pitchFamily="2" charset="2"/>
      <a:buChar char="§"/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9AA986-CF6A-5547-90F0-0D409746496A}" v="8" dt="2021-02-15T06:47:59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90941"/>
  </p:normalViewPr>
  <p:slideViewPr>
    <p:cSldViewPr>
      <p:cViewPr varScale="1">
        <p:scale>
          <a:sx n="112" d="100"/>
          <a:sy n="112" d="100"/>
        </p:scale>
        <p:origin x="22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microsoft.com/office/2016/11/relationships/changesInfo" Target="changesInfos/changesInfo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n Fotache" userId="9233cd031198ef03" providerId="LiveId" clId="{949AA986-CF6A-5547-90F0-0D409746496A}"/>
    <pc:docChg chg="undo custSel addSld modSld">
      <pc:chgData name="Marin Fotache" userId="9233cd031198ef03" providerId="LiveId" clId="{949AA986-CF6A-5547-90F0-0D409746496A}" dt="2021-02-15T06:48:46.603" v="701" actId="20577"/>
      <pc:docMkLst>
        <pc:docMk/>
      </pc:docMkLst>
      <pc:sldChg chg="addSp modSp mod">
        <pc:chgData name="Marin Fotache" userId="9233cd031198ef03" providerId="LiveId" clId="{949AA986-CF6A-5547-90F0-0D409746496A}" dt="2021-02-15T06:35:04.435" v="558" actId="20577"/>
        <pc:sldMkLst>
          <pc:docMk/>
          <pc:sldMk cId="0" sldId="298"/>
        </pc:sldMkLst>
        <pc:spChg chg="mod">
          <ac:chgData name="Marin Fotache" userId="9233cd031198ef03" providerId="LiveId" clId="{949AA986-CF6A-5547-90F0-0D409746496A}" dt="2021-02-15T06:29:28.601" v="245" actId="20577"/>
          <ac:spMkLst>
            <pc:docMk/>
            <pc:sldMk cId="0" sldId="298"/>
            <ac:spMk id="2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34:36.566" v="533" actId="1035"/>
          <ac:spMkLst>
            <pc:docMk/>
            <pc:sldMk cId="0" sldId="298"/>
            <ac:spMk id="3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34:27.541" v="529" actId="1038"/>
          <ac:spMkLst>
            <pc:docMk/>
            <pc:sldMk cId="0" sldId="298"/>
            <ac:spMk id="5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34:31.694" v="530" actId="1035"/>
          <ac:spMkLst>
            <pc:docMk/>
            <pc:sldMk cId="0" sldId="298"/>
            <ac:spMk id="7" creationId="{00000000-0000-0000-0000-000000000000}"/>
          </ac:spMkLst>
        </pc:spChg>
        <pc:spChg chg="add mod">
          <ac:chgData name="Marin Fotache" userId="9233cd031198ef03" providerId="LiveId" clId="{949AA986-CF6A-5547-90F0-0D409746496A}" dt="2021-02-15T06:35:04.435" v="558" actId="20577"/>
          <ac:spMkLst>
            <pc:docMk/>
            <pc:sldMk cId="0" sldId="298"/>
            <ac:spMk id="8" creationId="{1C76F275-89DF-0143-88F8-0F099C2E2ADA}"/>
          </ac:spMkLst>
        </pc:spChg>
        <pc:picChg chg="mod">
          <ac:chgData name="Marin Fotache" userId="9233cd031198ef03" providerId="LiveId" clId="{949AA986-CF6A-5547-90F0-0D409746496A}" dt="2021-02-15T06:29:13.291" v="241" actId="1076"/>
          <ac:picMkLst>
            <pc:docMk/>
            <pc:sldMk cId="0" sldId="298"/>
            <ac:picMk id="11268" creationId="{00000000-0000-0000-0000-000000000000}"/>
          </ac:picMkLst>
        </pc:picChg>
      </pc:sldChg>
      <pc:sldChg chg="modSp mod">
        <pc:chgData name="Marin Fotache" userId="9233cd031198ef03" providerId="LiveId" clId="{949AA986-CF6A-5547-90F0-0D409746496A}" dt="2021-02-15T06:48:46.603" v="701" actId="20577"/>
        <pc:sldMkLst>
          <pc:docMk/>
          <pc:sldMk cId="0" sldId="303"/>
        </pc:sldMkLst>
        <pc:spChg chg="mod">
          <ac:chgData name="Marin Fotache" userId="9233cd031198ef03" providerId="LiveId" clId="{949AA986-CF6A-5547-90F0-0D409746496A}" dt="2021-02-15T06:48:46.603" v="701" actId="20577"/>
          <ac:spMkLst>
            <pc:docMk/>
            <pc:sldMk cId="0" sldId="303"/>
            <ac:spMk id="2" creationId="{00000000-0000-0000-0000-000000000000}"/>
          </ac:spMkLst>
        </pc:spChg>
      </pc:sldChg>
      <pc:sldChg chg="modSp mod">
        <pc:chgData name="Marin Fotache" userId="9233cd031198ef03" providerId="LiveId" clId="{949AA986-CF6A-5547-90F0-0D409746496A}" dt="2021-02-15T06:27:38.903" v="220" actId="20577"/>
        <pc:sldMkLst>
          <pc:docMk/>
          <pc:sldMk cId="0" sldId="305"/>
        </pc:sldMkLst>
        <pc:spChg chg="mod">
          <ac:chgData name="Marin Fotache" userId="9233cd031198ef03" providerId="LiveId" clId="{949AA986-CF6A-5547-90F0-0D409746496A}" dt="2021-02-15T06:27:38.903" v="220" actId="20577"/>
          <ac:spMkLst>
            <pc:docMk/>
            <pc:sldMk cId="0" sldId="305"/>
            <ac:spMk id="3" creationId="{00000000-0000-0000-0000-000000000000}"/>
          </ac:spMkLst>
        </pc:spChg>
      </pc:sldChg>
      <pc:sldChg chg="addSp delSp modSp mod">
        <pc:chgData name="Marin Fotache" userId="9233cd031198ef03" providerId="LiveId" clId="{949AA986-CF6A-5547-90F0-0D409746496A}" dt="2021-02-15T06:48:28.388" v="686" actId="1038"/>
        <pc:sldMkLst>
          <pc:docMk/>
          <pc:sldMk cId="0" sldId="324"/>
        </pc:sldMkLst>
        <pc:spChg chg="mod">
          <ac:chgData name="Marin Fotache" userId="9233cd031198ef03" providerId="LiveId" clId="{949AA986-CF6A-5547-90F0-0D409746496A}" dt="2021-02-15T06:48:28.388" v="686" actId="1038"/>
          <ac:spMkLst>
            <pc:docMk/>
            <pc:sldMk cId="0" sldId="324"/>
            <ac:spMk id="2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47:29.822" v="649" actId="478"/>
          <ac:spMkLst>
            <pc:docMk/>
            <pc:sldMk cId="0" sldId="324"/>
            <ac:spMk id="3" creationId="{00000000-0000-0000-0000-000000000000}"/>
          </ac:spMkLst>
        </pc:spChg>
        <pc:spChg chg="add del mod">
          <ac:chgData name="Marin Fotache" userId="9233cd031198ef03" providerId="LiveId" clId="{949AA986-CF6A-5547-90F0-0D409746496A}" dt="2021-02-15T06:47:33.566" v="650" actId="478"/>
          <ac:spMkLst>
            <pc:docMk/>
            <pc:sldMk cId="0" sldId="324"/>
            <ac:spMk id="5" creationId="{668645C1-41BC-C246-93D0-25886B20D08F}"/>
          </ac:spMkLst>
        </pc:spChg>
        <pc:spChg chg="del">
          <ac:chgData name="Marin Fotache" userId="9233cd031198ef03" providerId="LiveId" clId="{949AA986-CF6A-5547-90F0-0D409746496A}" dt="2021-02-15T06:47:48.069" v="654" actId="478"/>
          <ac:spMkLst>
            <pc:docMk/>
            <pc:sldMk cId="0" sldId="324"/>
            <ac:spMk id="11" creationId="{11EDD92E-2872-5841-B0DE-98DFCDB4CC3D}"/>
          </ac:spMkLst>
        </pc:spChg>
        <pc:spChg chg="add mod">
          <ac:chgData name="Marin Fotache" userId="9233cd031198ef03" providerId="LiveId" clId="{949AA986-CF6A-5547-90F0-0D409746496A}" dt="2021-02-15T06:48:21.501" v="678" actId="1036"/>
          <ac:spMkLst>
            <pc:docMk/>
            <pc:sldMk cId="0" sldId="324"/>
            <ac:spMk id="12" creationId="{AC739F09-EECC-1148-B1F3-9A5D52F53937}"/>
          </ac:spMkLst>
        </pc:spChg>
        <pc:spChg chg="del">
          <ac:chgData name="Marin Fotache" userId="9233cd031198ef03" providerId="LiveId" clId="{949AA986-CF6A-5547-90F0-0D409746496A}" dt="2021-02-15T06:47:48.069" v="654" actId="478"/>
          <ac:spMkLst>
            <pc:docMk/>
            <pc:sldMk cId="0" sldId="324"/>
            <ac:spMk id="15" creationId="{4D7A3E34-3335-7F40-9035-C3FC2E55C053}"/>
          </ac:spMkLst>
        </pc:spChg>
        <pc:spChg chg="del">
          <ac:chgData name="Marin Fotache" userId="9233cd031198ef03" providerId="LiveId" clId="{949AA986-CF6A-5547-90F0-0D409746496A}" dt="2021-02-15T06:48:14.532" v="673" actId="478"/>
          <ac:spMkLst>
            <pc:docMk/>
            <pc:sldMk cId="0" sldId="324"/>
            <ac:spMk id="16" creationId="{83FC0765-90A0-4844-8DBF-EB2483903E5A}"/>
          </ac:spMkLst>
        </pc:spChg>
        <pc:spChg chg="add mod">
          <ac:chgData name="Marin Fotache" userId="9233cd031198ef03" providerId="LiveId" clId="{949AA986-CF6A-5547-90F0-0D409746496A}" dt="2021-02-15T06:48:21.501" v="678" actId="1036"/>
          <ac:spMkLst>
            <pc:docMk/>
            <pc:sldMk cId="0" sldId="324"/>
            <ac:spMk id="18" creationId="{E4832274-09D7-1946-9C47-E5E03794B554}"/>
          </ac:spMkLst>
        </pc:spChg>
        <pc:spChg chg="add mod">
          <ac:chgData name="Marin Fotache" userId="9233cd031198ef03" providerId="LiveId" clId="{949AA986-CF6A-5547-90F0-0D409746496A}" dt="2021-02-15T06:48:21.501" v="678" actId="1036"/>
          <ac:spMkLst>
            <pc:docMk/>
            <pc:sldMk cId="0" sldId="324"/>
            <ac:spMk id="20" creationId="{1E9498C3-079F-EB4F-A5E2-EFE1ABFE7937}"/>
          </ac:spMkLst>
        </pc:spChg>
        <pc:picChg chg="del">
          <ac:chgData name="Marin Fotache" userId="9233cd031198ef03" providerId="LiveId" clId="{949AA986-CF6A-5547-90F0-0D409746496A}" dt="2021-02-15T06:47:29.822" v="649" actId="478"/>
          <ac:picMkLst>
            <pc:docMk/>
            <pc:sldMk cId="0" sldId="324"/>
            <ac:picMk id="10" creationId="{00000000-0000-0000-0000-000000000000}"/>
          </ac:picMkLst>
        </pc:picChg>
        <pc:picChg chg="del">
          <ac:chgData name="Marin Fotache" userId="9233cd031198ef03" providerId="LiveId" clId="{949AA986-CF6A-5547-90F0-0D409746496A}" dt="2021-02-15T06:47:44.245" v="653" actId="478"/>
          <ac:picMkLst>
            <pc:docMk/>
            <pc:sldMk cId="0" sldId="324"/>
            <ac:picMk id="13" creationId="{54FC4F45-9CB6-7341-9366-7C71D5701496}"/>
          </ac:picMkLst>
        </pc:picChg>
        <pc:picChg chg="del">
          <ac:chgData name="Marin Fotache" userId="9233cd031198ef03" providerId="LiveId" clId="{949AA986-CF6A-5547-90F0-0D409746496A}" dt="2021-02-15T06:47:48.069" v="654" actId="478"/>
          <ac:picMkLst>
            <pc:docMk/>
            <pc:sldMk cId="0" sldId="324"/>
            <ac:picMk id="14" creationId="{35A26E18-B2AC-0544-B934-F349D4E3E9FF}"/>
          </ac:picMkLst>
        </pc:picChg>
        <pc:picChg chg="add mod">
          <ac:chgData name="Marin Fotache" userId="9233cd031198ef03" providerId="LiveId" clId="{949AA986-CF6A-5547-90F0-0D409746496A}" dt="2021-02-15T06:48:21.501" v="678" actId="1036"/>
          <ac:picMkLst>
            <pc:docMk/>
            <pc:sldMk cId="0" sldId="324"/>
            <ac:picMk id="17" creationId="{C477B3A4-58E2-3241-A192-9CDE9215F922}"/>
          </ac:picMkLst>
        </pc:picChg>
        <pc:picChg chg="add mod">
          <ac:chgData name="Marin Fotache" userId="9233cd031198ef03" providerId="LiveId" clId="{949AA986-CF6A-5547-90F0-0D409746496A}" dt="2021-02-15T06:48:21.501" v="678" actId="1036"/>
          <ac:picMkLst>
            <pc:docMk/>
            <pc:sldMk cId="0" sldId="324"/>
            <ac:picMk id="19" creationId="{B8BEFFF6-8D6C-9D47-8B20-25439993D640}"/>
          </ac:picMkLst>
        </pc:picChg>
        <pc:picChg chg="add mod">
          <ac:chgData name="Marin Fotache" userId="9233cd031198ef03" providerId="LiveId" clId="{949AA986-CF6A-5547-90F0-0D409746496A}" dt="2021-02-15T06:48:21.501" v="678" actId="1036"/>
          <ac:picMkLst>
            <pc:docMk/>
            <pc:sldMk cId="0" sldId="324"/>
            <ac:picMk id="21" creationId="{6A662131-1B95-4E46-8F73-6130E4376F35}"/>
          </ac:picMkLst>
        </pc:picChg>
      </pc:sldChg>
      <pc:sldChg chg="add">
        <pc:chgData name="Marin Fotache" userId="9233cd031198ef03" providerId="LiveId" clId="{949AA986-CF6A-5547-90F0-0D409746496A}" dt="2021-02-15T06:35:42.794" v="559" actId="2890"/>
        <pc:sldMkLst>
          <pc:docMk/>
          <pc:sldMk cId="812078040" sldId="331"/>
        </pc:sldMkLst>
      </pc:sldChg>
      <pc:sldChg chg="addSp delSp modSp add mod">
        <pc:chgData name="Marin Fotache" userId="9233cd031198ef03" providerId="LiveId" clId="{949AA986-CF6A-5547-90F0-0D409746496A}" dt="2021-02-15T06:46:49.104" v="647" actId="478"/>
        <pc:sldMkLst>
          <pc:docMk/>
          <pc:sldMk cId="2279043433" sldId="332"/>
        </pc:sldMkLst>
        <pc:spChg chg="mod">
          <ac:chgData name="Marin Fotache" userId="9233cd031198ef03" providerId="LiveId" clId="{949AA986-CF6A-5547-90F0-0D409746496A}" dt="2021-02-15T06:46:45.680" v="646" actId="20577"/>
          <ac:spMkLst>
            <pc:docMk/>
            <pc:sldMk cId="2279043433" sldId="332"/>
            <ac:spMk id="2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46:26.497" v="638" actId="1038"/>
          <ac:spMkLst>
            <pc:docMk/>
            <pc:sldMk cId="2279043433" sldId="332"/>
            <ac:spMk id="3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46:49.104" v="647" actId="478"/>
          <ac:spMkLst>
            <pc:docMk/>
            <pc:sldMk cId="2279043433" sldId="332"/>
            <ac:spMk id="4" creationId="{A0E3EE01-994C-8340-9C39-8303A6002E97}"/>
          </ac:spMkLst>
        </pc:spChg>
        <pc:spChg chg="del">
          <ac:chgData name="Marin Fotache" userId="9233cd031198ef03" providerId="LiveId" clId="{949AA986-CF6A-5547-90F0-0D409746496A}" dt="2021-02-15T06:44:59.245" v="606" actId="478"/>
          <ac:spMkLst>
            <pc:docMk/>
            <pc:sldMk cId="2279043433" sldId="332"/>
            <ac:spMk id="12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37:53.012" v="590" actId="478"/>
          <ac:spMkLst>
            <pc:docMk/>
            <pc:sldMk cId="2279043433" sldId="332"/>
            <ac:spMk id="15" creationId="{00000000-0000-0000-0000-000000000000}"/>
          </ac:spMkLst>
        </pc:spChg>
        <pc:spChg chg="del">
          <ac:chgData name="Marin Fotache" userId="9233cd031198ef03" providerId="LiveId" clId="{949AA986-CF6A-5547-90F0-0D409746496A}" dt="2021-02-15T06:37:16.706" v="585" actId="478"/>
          <ac:spMkLst>
            <pc:docMk/>
            <pc:sldMk cId="2279043433" sldId="332"/>
            <ac:spMk id="17" creationId="{00000000-0000-0000-0000-000000000000}"/>
          </ac:spMkLst>
        </pc:spChg>
        <pc:spChg chg="mod">
          <ac:chgData name="Marin Fotache" userId="9233cd031198ef03" providerId="LiveId" clId="{949AA986-CF6A-5547-90F0-0D409746496A}" dt="2021-02-15T06:46:19.433" v="619" actId="1037"/>
          <ac:spMkLst>
            <pc:docMk/>
            <pc:sldMk cId="2279043433" sldId="332"/>
            <ac:spMk id="19" creationId="{B7852EA2-E2CB-B643-BC31-46E91E23397D}"/>
          </ac:spMkLst>
        </pc:spChg>
        <pc:spChg chg="del mod">
          <ac:chgData name="Marin Fotache" userId="9233cd031198ef03" providerId="LiveId" clId="{949AA986-CF6A-5547-90F0-0D409746496A}" dt="2021-02-15T06:44:43.886" v="604" actId="478"/>
          <ac:spMkLst>
            <pc:docMk/>
            <pc:sldMk cId="2279043433" sldId="332"/>
            <ac:spMk id="22" creationId="{5F6F1DA6-993B-8B4E-AA19-950653F05A45}"/>
          </ac:spMkLst>
        </pc:spChg>
        <pc:spChg chg="add mod">
          <ac:chgData name="Marin Fotache" userId="9233cd031198ef03" providerId="LiveId" clId="{949AA986-CF6A-5547-90F0-0D409746496A}" dt="2021-02-15T06:46:36.896" v="645" actId="1038"/>
          <ac:spMkLst>
            <pc:docMk/>
            <pc:sldMk cId="2279043433" sldId="332"/>
            <ac:spMk id="24" creationId="{050B734F-54A5-8A4F-8E74-9CA5BE1F99F1}"/>
          </ac:spMkLst>
        </pc:spChg>
        <pc:spChg chg="add mod">
          <ac:chgData name="Marin Fotache" userId="9233cd031198ef03" providerId="LiveId" clId="{949AA986-CF6A-5547-90F0-0D409746496A}" dt="2021-02-15T06:45:05.760" v="608" actId="1076"/>
          <ac:spMkLst>
            <pc:docMk/>
            <pc:sldMk cId="2279043433" sldId="332"/>
            <ac:spMk id="26" creationId="{3A62F715-F775-E343-83B2-B6EC7B89D5D4}"/>
          </ac:spMkLst>
        </pc:spChg>
        <pc:picChg chg="del">
          <ac:chgData name="Marin Fotache" userId="9233cd031198ef03" providerId="LiveId" clId="{949AA986-CF6A-5547-90F0-0D409746496A}" dt="2021-02-15T06:37:16.706" v="585" actId="478"/>
          <ac:picMkLst>
            <pc:docMk/>
            <pc:sldMk cId="2279043433" sldId="332"/>
            <ac:picMk id="6" creationId="{00000000-0000-0000-0000-000000000000}"/>
          </ac:picMkLst>
        </pc:picChg>
        <pc:picChg chg="del">
          <ac:chgData name="Marin Fotache" userId="9233cd031198ef03" providerId="LiveId" clId="{949AA986-CF6A-5547-90F0-0D409746496A}" dt="2021-02-15T06:44:59.245" v="606" actId="478"/>
          <ac:picMkLst>
            <pc:docMk/>
            <pc:sldMk cId="2279043433" sldId="332"/>
            <ac:picMk id="8" creationId="{00000000-0000-0000-0000-000000000000}"/>
          </ac:picMkLst>
        </pc:picChg>
        <pc:picChg chg="mod">
          <ac:chgData name="Marin Fotache" userId="9233cd031198ef03" providerId="LiveId" clId="{949AA986-CF6A-5547-90F0-0D409746496A}" dt="2021-02-15T06:46:26.497" v="638" actId="1038"/>
          <ac:picMkLst>
            <pc:docMk/>
            <pc:sldMk cId="2279043433" sldId="332"/>
            <ac:picMk id="10" creationId="{00000000-0000-0000-0000-000000000000}"/>
          </ac:picMkLst>
        </pc:picChg>
        <pc:picChg chg="mod">
          <ac:chgData name="Marin Fotache" userId="9233cd031198ef03" providerId="LiveId" clId="{949AA986-CF6A-5547-90F0-0D409746496A}" dt="2021-02-15T06:46:12.521" v="609" actId="1076"/>
          <ac:picMkLst>
            <pc:docMk/>
            <pc:sldMk cId="2279043433" sldId="332"/>
            <ac:picMk id="21" creationId="{48F9DB73-FE43-1943-BA87-C0E9FFFD8C88}"/>
          </ac:picMkLst>
        </pc:picChg>
        <pc:picChg chg="add mod">
          <ac:chgData name="Marin Fotache" userId="9233cd031198ef03" providerId="LiveId" clId="{949AA986-CF6A-5547-90F0-0D409746496A}" dt="2021-02-15T06:46:32.969" v="640" actId="1076"/>
          <ac:picMkLst>
            <pc:docMk/>
            <pc:sldMk cId="2279043433" sldId="332"/>
            <ac:picMk id="23" creationId="{31F2FA72-BCB8-1244-B2D5-25C8D467C43A}"/>
          </ac:picMkLst>
        </pc:picChg>
        <pc:picChg chg="del mod">
          <ac:chgData name="Marin Fotache" userId="9233cd031198ef03" providerId="LiveId" clId="{949AA986-CF6A-5547-90F0-0D409746496A}" dt="2021-02-15T06:44:45.174" v="605" actId="478"/>
          <ac:picMkLst>
            <pc:docMk/>
            <pc:sldMk cId="2279043433" sldId="332"/>
            <ac:picMk id="25" creationId="{2DD2F335-339B-E54E-8EEE-28F6B997E8FC}"/>
          </ac:picMkLst>
        </pc:picChg>
        <pc:picChg chg="add mod">
          <ac:chgData name="Marin Fotache" userId="9233cd031198ef03" providerId="LiveId" clId="{949AA986-CF6A-5547-90F0-0D409746496A}" dt="2021-02-15T06:45:05.760" v="608" actId="1076"/>
          <ac:picMkLst>
            <pc:docMk/>
            <pc:sldMk cId="2279043433" sldId="332"/>
            <ac:picMk id="27" creationId="{A34CE0AA-ED2B-EF4A-971F-36A81C6AE385}"/>
          </ac:picMkLst>
        </pc:picChg>
        <pc:picChg chg="del">
          <ac:chgData name="Marin Fotache" userId="9233cd031198ef03" providerId="LiveId" clId="{949AA986-CF6A-5547-90F0-0D409746496A}" dt="2021-02-15T06:37:54.372" v="591" actId="478"/>
          <ac:picMkLst>
            <pc:docMk/>
            <pc:sldMk cId="2279043433" sldId="332"/>
            <ac:picMk id="1034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54808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63818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96716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54071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48402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1157288" y="1344613"/>
            <a:ext cx="63500" cy="65087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7025C64-4141-43B9-938E-CA9B4D9BC0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047623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02545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986545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668190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200264"/>
      </p:ext>
    </p:extLst>
  </p:cSld>
  <p:clrMapOvr>
    <a:masterClrMapping/>
  </p:clrMapOvr>
  <p:transition>
    <p:random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59251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E947-6149-49AD-961B-F3728A86338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939008"/>
      </p:ext>
    </p:extLst>
  </p:cSld>
  <p:clrMapOvr>
    <a:masterClrMapping/>
  </p:clrMapOvr>
  <p:transition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681565"/>
      </p:ext>
    </p:extLst>
  </p:cSld>
  <p:clrMapOvr>
    <a:masterClrMapping/>
  </p:clrMapOvr>
  <p:transition>
    <p:random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41876"/>
      </p:ext>
    </p:extLst>
  </p:cSld>
  <p:clrMapOvr>
    <a:masterClrMapping/>
  </p:clrMapOvr>
  <p:transition>
    <p:random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8407"/>
      </p:ext>
    </p:extLst>
  </p:cSld>
  <p:clrMapOvr>
    <a:masterClrMapping/>
  </p:clrMapOvr>
  <p:transition>
    <p:random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A3FF83-3A8C-4DE9-946B-D22FE63194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10498"/>
      </p:ext>
    </p:extLst>
  </p:cSld>
  <p:clrMapOvr>
    <a:masterClrMapping/>
  </p:clrMapOvr>
  <p:transition>
    <p:random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60665D-E6E0-4010-8F21-EBDA207D5E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70437"/>
      </p:ext>
    </p:extLst>
  </p:cSld>
  <p:clrMapOvr>
    <a:masterClrMapping/>
  </p:clrMapOvr>
  <p:transition>
    <p:random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9530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07BEE-7993-4042-B249-E749685218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769129"/>
      </p:ext>
    </p:extLst>
  </p:cSld>
  <p:clrMapOvr>
    <a:masterClrMapping/>
  </p:clrMapOvr>
  <p:transition>
    <p:random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81000"/>
            <a:ext cx="76200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1066800" y="1752600"/>
            <a:ext cx="3733800" cy="4114800"/>
          </a:xfrm>
        </p:spPr>
        <p:txBody>
          <a:bodyPr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52600"/>
            <a:ext cx="37338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44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52813" y="6107113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81813" y="6107113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D59D16-28E1-46AC-AE60-04F3B020B1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4754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2825" y="0"/>
            <a:ext cx="68580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 bwMode="invGray">
          <a:xfrm>
            <a:off x="2286000" y="0"/>
            <a:ext cx="76200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8238" y="2746375"/>
            <a:ext cx="63500" cy="63500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594AF45-B78A-41BA-BD18-9D37636C4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772859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281D94-CB3F-47FD-9BF3-6D3B7100D0E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01379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/>
          <a:lstStyle>
            <a:lvl1pPr algn="ctr">
              <a:defRPr sz="45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2DF6D92-34C6-4495-A560-FE36704DE2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282160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BAC50-ECD0-436B-86EB-31EC8C4E87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93317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014413" y="0"/>
            <a:ext cx="8129587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2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0AA8EC9-9713-4A4A-9829-AC818D2959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64869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FFEB44E-E6DE-4830-9894-06A9F4899BB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36911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tIns="274320">
            <a:normAutofit/>
          </a:bodyPr>
          <a:lstStyle/>
          <a:p>
            <a:pPr indent="-283464" algn="l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/>
            </a:pPr>
            <a:endParaRPr lang="en-US" sz="3200">
              <a:latin typeface="+mn-lt"/>
            </a:endParaRPr>
          </a:p>
        </p:txBody>
      </p:sp>
      <p:sp>
        <p:nvSpPr>
          <p:cNvPr id="6" name="Flowchart: Process 5"/>
          <p:cNvSpPr/>
          <p:nvPr/>
        </p:nvSpPr>
        <p:spPr>
          <a:xfrm rot="19468671">
            <a:off x="396875" y="954088"/>
            <a:ext cx="685800" cy="204787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Flowchart: Process 6"/>
          <p:cNvSpPr/>
          <p:nvPr/>
        </p:nvSpPr>
        <p:spPr>
          <a:xfrm rot="2103354" flipH="1">
            <a:off x="5003800" y="936625"/>
            <a:ext cx="649288" cy="204788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tIns="274320">
            <a:normAutofit/>
          </a:bodyPr>
          <a:lstStyle>
            <a:lvl1pPr indent="0">
              <a:buNone/>
              <a:defRPr sz="3200"/>
            </a:lvl1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49A892C-EF30-4544-B4B2-88AF14D505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0864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830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 Unicode MS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Medium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75" y="-815975"/>
            <a:ext cx="1638300" cy="1638300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68275" y="20638"/>
            <a:ext cx="1703388" cy="1703387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2825" y="0"/>
            <a:ext cx="813117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100" y="274638"/>
            <a:ext cx="749935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12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1435100" y="1447800"/>
            <a:ext cx="749935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775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>
              <a:defRPr/>
            </a:pPr>
            <a:fld id="{B0A8631C-21B4-41C1-801E-ECBCA32D72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413" y="0"/>
            <a:ext cx="73025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039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</p:sldLayoutIdLst>
  <p:transition>
    <p:rand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i="0" kern="1200">
          <a:solidFill>
            <a:srgbClr val="572314"/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Arial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5pPr>
      <a:lvl6pPr marL="4572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6pPr>
      <a:lvl7pPr marL="9144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7pPr>
      <a:lvl8pPr marL="13716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8pPr>
      <a:lvl9pPr marL="1828800" algn="l" rtl="0" fontAlgn="base">
        <a:spcBef>
          <a:spcPct val="0"/>
        </a:spcBef>
        <a:spcAft>
          <a:spcPct val="0"/>
        </a:spcAft>
        <a:defRPr sz="4300">
          <a:solidFill>
            <a:srgbClr val="572314"/>
          </a:solidFill>
          <a:latin typeface="Gill Sans MT"/>
        </a:defRPr>
      </a:lvl9pPr>
      <a:extLst/>
    </p:titleStyle>
    <p:bodyStyle>
      <a:lvl1pPr marL="365125" indent="-282575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Avenir Light"/>
          <a:ea typeface="+mn-ea"/>
          <a:cs typeface="+mn-cs"/>
        </a:defRPr>
      </a:lvl1pPr>
      <a:lvl2pPr marL="639763" indent="-236538" algn="l" rtl="0" eaLnBrk="0" fontAlgn="base" hangingPunct="0">
        <a:spcBef>
          <a:spcPts val="550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885825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2200" kern="1200">
          <a:solidFill>
            <a:schemeClr val="tx1"/>
          </a:solidFill>
          <a:latin typeface="Book Antiqua"/>
          <a:ea typeface="+mn-ea"/>
          <a:cs typeface="+mn-cs"/>
        </a:defRPr>
      </a:lvl3pPr>
      <a:lvl4pPr marL="1096963" indent="-173038" algn="l" rtl="0" eaLnBrk="0" fontAlgn="base" hangingPunct="0">
        <a:spcBef>
          <a:spcPct val="20000"/>
        </a:spcBef>
        <a:spcAft>
          <a:spcPct val="0"/>
        </a:spcAft>
        <a:buClr>
          <a:srgbClr val="C32D2E"/>
        </a:buClr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6988" indent="-182563" algn="l" rtl="0" eaLnBrk="0" fontAlgn="base" hangingPunct="0">
        <a:spcBef>
          <a:spcPct val="20000"/>
        </a:spcBef>
        <a:spcAft>
          <a:spcPct val="0"/>
        </a:spcAft>
        <a:buClr>
          <a:srgbClr val="84AA33"/>
        </a:buClr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nfotache/Baze-de-date-I/blob/master/SQL.%20Dialecte%20DB2-%20Oracle-%20PostgreSQL%20si%20SQL%20Server/SQL2009_Cap01_Baze_de_date_SGBD.pdf" TargetMode="Externa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tif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3" Type="http://schemas.openxmlformats.org/officeDocument/2006/relationships/image" Target="../media/image43.png"/><Relationship Id="rId7" Type="http://schemas.openxmlformats.org/officeDocument/2006/relationships/image" Target="../media/image47.tiff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tiff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mNFQZzvx1VM&amp;feature=related" TargetMode="External"/><Relationship Id="rId2" Type="http://schemas.openxmlformats.org/officeDocument/2006/relationships/hyperlink" Target="http://www.youtube.com/watch?v=1CEQcSSSKfo&amp;feature=related" TargetMode="Externa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62000" y="2057400"/>
            <a:ext cx="8458200" cy="2362200"/>
          </a:xfrm>
        </p:spPr>
        <p:txBody>
          <a:bodyPr anchor="b">
            <a:noAutofit/>
          </a:bodyPr>
          <a:lstStyle/>
          <a:p>
            <a:pPr algn="ctr">
              <a:defRPr/>
            </a:pPr>
            <a:r>
              <a:rPr sz="8000" b="0" dirty="0" err="1">
                <a:latin typeface="American Typewriter" charset="0"/>
                <a:ea typeface="American Typewriter" charset="0"/>
                <a:cs typeface="American Typewriter" charset="0"/>
              </a:rPr>
              <a:t>BAZE</a:t>
            </a:r>
            <a:r>
              <a:rPr sz="8000" b="0" dirty="0">
                <a:latin typeface="American Typewriter" charset="0"/>
                <a:ea typeface="American Typewriter" charset="0"/>
                <a:cs typeface="American Typewriter" charset="0"/>
              </a:rPr>
              <a:t> DE DATE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52600" y="5181600"/>
            <a:ext cx="6604000" cy="1219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algn="ctr">
              <a:defRPr/>
            </a:pPr>
            <a:r>
              <a:rPr lang="en-US" sz="4400" b="1" dirty="0" err="1">
                <a:latin typeface="Gabriola" pitchFamily="82" charset="0"/>
                <a:cs typeface="Vani" pitchFamily="34" charset="0"/>
              </a:rPr>
              <a:t>Prezentarea</a:t>
            </a:r>
            <a:r>
              <a:rPr lang="en-US" sz="4400" b="1" dirty="0">
                <a:latin typeface="Gabriola" pitchFamily="82" charset="0"/>
                <a:cs typeface="Vani" pitchFamily="34" charset="0"/>
              </a:rPr>
              <a:t> </a:t>
            </a:r>
            <a:r>
              <a:rPr lang="en-US" sz="4400" b="1" dirty="0" err="1">
                <a:latin typeface="Gabriola" pitchFamily="82" charset="0"/>
                <a:cs typeface="Vani" pitchFamily="34" charset="0"/>
              </a:rPr>
              <a:t>cursului</a:t>
            </a:r>
            <a:endParaRPr lang="ro-RO" sz="4400" b="1" dirty="0">
              <a:latin typeface="Gabriola" pitchFamily="82" charset="0"/>
              <a:cs typeface="Vani" pitchFamily="34" charset="0"/>
            </a:endParaRPr>
          </a:p>
          <a:p>
            <a:pPr>
              <a:defRPr/>
            </a:pPr>
            <a:r>
              <a:rPr lang="en-US" sz="4400" b="1" dirty="0">
                <a:latin typeface="Gabriola" pitchFamily="82" charset="0"/>
                <a:cs typeface="Vani" pitchFamily="34" charset="0"/>
              </a:rPr>
              <a:t>	</a:t>
            </a:r>
          </a:p>
        </p:txBody>
      </p:sp>
      <p:pic>
        <p:nvPicPr>
          <p:cNvPr id="5" name="Picture 2" descr="logouai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2" y="337112"/>
            <a:ext cx="958644" cy="958644"/>
          </a:xfrm>
          <a:prstGeom prst="rect">
            <a:avLst/>
          </a:prstGeom>
          <a:noFill/>
        </p:spPr>
      </p:pic>
      <p:pic>
        <p:nvPicPr>
          <p:cNvPr id="6" name="Picture 4" descr="http://www.feaa.uaic.ro/assets/img/logo-feaa-to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8560" y="375801"/>
            <a:ext cx="2362575" cy="7529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990600" y="358840"/>
            <a:ext cx="5565881" cy="7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Universitatea Al.I. Cuza Iași </a:t>
            </a:r>
          </a:p>
          <a:p>
            <a:pPr>
              <a:buNone/>
            </a:pPr>
            <a:r>
              <a:rPr lang="ro-RO" sz="1400" dirty="0">
                <a:latin typeface="Segoe UI Semibold" pitchFamily="34" charset="0"/>
              </a:rPr>
              <a:t>Facultatea de </a:t>
            </a:r>
            <a:r>
              <a:rPr lang="en-US" sz="1400" dirty="0">
                <a:latin typeface="Segoe UI Semibold" pitchFamily="34" charset="0"/>
              </a:rPr>
              <a:t>Economie și Administrarea Afacerilor</a:t>
            </a:r>
          </a:p>
          <a:p>
            <a:pPr>
              <a:buNone/>
            </a:pPr>
            <a:r>
              <a:rPr lang="en-US" sz="1400" dirty="0">
                <a:latin typeface="Segoe UI Semibold" pitchFamily="34" charset="0"/>
              </a:rPr>
              <a:t>Departamentul de Contabilitate, Informatică economică și Statistică 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0" y="5943601"/>
            <a:ext cx="6604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marL="27432" indent="0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  <a:defRPr kumimoji="0" sz="2600" kern="1200">
                <a:solidFill>
                  <a:schemeClr val="tx2">
                    <a:shade val="30000"/>
                    <a:satMod val="1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None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latin typeface="Gabriola" pitchFamily="82" charset="0"/>
                <a:cs typeface="Vani" pitchFamily="34" charset="0"/>
              </a:rPr>
              <a:t>Marin Fotache 	</a:t>
            </a: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229600" cy="4800600"/>
          </a:xfrm>
        </p:spPr>
        <p:txBody>
          <a:bodyPr>
            <a:normAutofit/>
          </a:bodyPr>
          <a:lstStyle/>
          <a:p>
            <a:r>
              <a:rPr lang="ro-RO" dirty="0"/>
              <a:t>Sunt, într-o mare măsură, extensibile (scala</a:t>
            </a:r>
            <a:r>
              <a:rPr lang="en-US" dirty="0"/>
              <a:t>bile</a:t>
            </a:r>
            <a:r>
              <a:rPr lang="ro-RO" dirty="0"/>
              <a:t>)</a:t>
            </a:r>
            <a:r>
              <a:rPr lang="en-US" dirty="0"/>
              <a:t> </a:t>
            </a:r>
            <a:endParaRPr lang="ro-RO" dirty="0"/>
          </a:p>
          <a:p>
            <a:r>
              <a:rPr lang="ro-RO" dirty="0"/>
              <a:t>Oferta de software pentru BD este extrem de vastă, unele </a:t>
            </a:r>
            <a:r>
              <a:rPr lang="en-US" dirty="0" err="1"/>
              <a:t>SGBD-uri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ro-RO" dirty="0"/>
              <a:t>chiar gratuite</a:t>
            </a:r>
            <a:r>
              <a:rPr lang="en-US" dirty="0"/>
              <a:t> </a:t>
            </a:r>
            <a:r>
              <a:rPr lang="ro-RO" dirty="0"/>
              <a:t>şi instalabil</a:t>
            </a:r>
            <a:r>
              <a:rPr lang="en-US" dirty="0"/>
              <a:t>e</a:t>
            </a:r>
            <a:r>
              <a:rPr lang="ro-RO" dirty="0"/>
              <a:t> pe o gamă largă de calculatoare (Windows, Linux, Mac...)</a:t>
            </a:r>
          </a:p>
          <a:p>
            <a:r>
              <a:rPr lang="ro-RO" dirty="0"/>
              <a:t>Chiar dacă rolul lor s</a:t>
            </a:r>
            <a:r>
              <a:rPr lang="en-US" dirty="0"/>
              <a:t>-</a:t>
            </a:r>
            <a:r>
              <a:rPr lang="ro-RO" dirty="0"/>
              <a:t>ar putea d</a:t>
            </a:r>
            <a:r>
              <a:rPr lang="en-US" dirty="0" err="1"/>
              <a:t>iminua</a:t>
            </a:r>
            <a:r>
              <a:rPr lang="ro-RO" dirty="0"/>
              <a:t> în arhitecturile de tip SOA, cloud computing, etc. </a:t>
            </a:r>
            <a:r>
              <a:rPr lang="en-US" dirty="0" err="1"/>
              <a:t>deocamdat</a:t>
            </a:r>
            <a:r>
              <a:rPr lang="ro-RO" dirty="0"/>
              <a:t>ă (pentru o bună </a:t>
            </a:r>
            <a:r>
              <a:rPr lang="en-US" dirty="0"/>
              <a:t>d</a:t>
            </a:r>
            <a:r>
              <a:rPr lang="ro-RO" dirty="0"/>
              <a:t>u</a:t>
            </a:r>
            <a:r>
              <a:rPr lang="en-US" dirty="0"/>
              <a:t>r</a:t>
            </a:r>
            <a:r>
              <a:rPr lang="ro-RO" dirty="0"/>
              <a:t>ată de timp)</a:t>
            </a:r>
            <a:r>
              <a:rPr lang="en-US" dirty="0"/>
              <a:t> </a:t>
            </a:r>
            <a:r>
              <a:rPr lang="ro-RO" dirty="0"/>
              <a:t>nu au înlocuitor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Marin\AppData\Local\Temp\SNAGHTML246029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219200"/>
            <a:ext cx="7869667" cy="345696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8153400" cy="12954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Prin ce diferă esenţial BD de foile de calcul sau alte tehnologii</a:t>
            </a:r>
            <a:r>
              <a:rPr lang="en-US" dirty="0">
                <a:cs typeface="Arial Unicode MS"/>
              </a:rPr>
              <a:t>?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653631"/>
            <a:ext cx="7412516" cy="3204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76200" dist="38100" dir="2700000" algn="tl" rotWithShape="0">
              <a:schemeClr val="tx1">
                <a:alpha val="40000"/>
              </a:schemeClr>
            </a:outerShdw>
          </a:effectLst>
        </p:spPr>
      </p:pic>
    </p:spTree>
  </p:cSld>
  <p:clrMapOvr>
    <a:masterClrMapping/>
  </p:clrMapOvr>
  <p:transition>
    <p:rand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76200"/>
            <a:ext cx="80010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err="1">
                <a:cs typeface="Arial Unicode MS"/>
              </a:rPr>
              <a:t>Schemă</a:t>
            </a:r>
            <a:r>
              <a:rPr>
                <a:cs typeface="Arial Unicode MS"/>
              </a:rPr>
              <a:t> de </a:t>
            </a:r>
            <a:r>
              <a:rPr err="1">
                <a:cs typeface="Arial Unicode MS"/>
              </a:rPr>
              <a:t>principiu</a:t>
            </a:r>
            <a:r>
              <a:rPr>
                <a:cs typeface="Arial Unicode MS"/>
              </a:rPr>
              <a:t> a </a:t>
            </a:r>
            <a:r>
              <a:rPr err="1">
                <a:cs typeface="Arial Unicode MS"/>
              </a:rPr>
              <a:t>unei</a:t>
            </a:r>
            <a:r>
              <a:rPr>
                <a:cs typeface="Arial Unicode MS"/>
              </a:rPr>
              <a:t> </a:t>
            </a:r>
            <a:r>
              <a:rPr err="1">
                <a:cs typeface="Arial Unicode MS"/>
              </a:rPr>
              <a:t>baze</a:t>
            </a:r>
            <a:r>
              <a:rPr>
                <a:cs typeface="Arial Unicode MS"/>
              </a:rPr>
              <a:t> de date </a:t>
            </a:r>
          </a:p>
        </p:txBody>
      </p:sp>
      <p:sp>
        <p:nvSpPr>
          <p:cNvPr id="11267" name="Rectangle 4"/>
          <p:cNvSpPr>
            <a:spLocks noChangeArrowheads="1"/>
          </p:cNvSpPr>
          <p:nvPr/>
        </p:nvSpPr>
        <p:spPr bwMode="auto">
          <a:xfrm>
            <a:off x="2647950" y="19859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126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990600"/>
            <a:ext cx="7772400" cy="571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O d</a:t>
            </a:r>
            <a:r>
              <a:rPr>
                <a:cs typeface="Arial Unicode MS"/>
              </a:rPr>
              <a:t>efini</a:t>
            </a:r>
            <a:r>
              <a:rPr lang="ro-RO">
                <a:cs typeface="Arial Unicode MS"/>
              </a:rPr>
              <a:t>ţie</a:t>
            </a:r>
            <a:r>
              <a:rPr lang="en-US">
                <a:cs typeface="Arial Unicode MS"/>
              </a:rPr>
              <a:t> academic</a:t>
            </a:r>
            <a:r>
              <a:rPr lang="ro-RO">
                <a:cs typeface="Arial Unicode MS"/>
              </a:rPr>
              <a:t>ă (lemnoasă)</a:t>
            </a:r>
            <a:endParaRPr>
              <a:cs typeface="Arial Unicode MS"/>
            </a:endParaRPr>
          </a:p>
        </p:txBody>
      </p:sp>
      <p:sp>
        <p:nvSpPr>
          <p:cNvPr id="12290" name="Rectangle 3"/>
          <p:cNvSpPr>
            <a:spLocks noGrp="1" noChangeArrowheads="1"/>
          </p:cNvSpPr>
          <p:nvPr>
            <p:ph idx="1"/>
          </p:nvPr>
        </p:nvSpPr>
        <p:spPr>
          <a:xfrm>
            <a:off x="914400" y="2057400"/>
            <a:ext cx="784860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/>
              <a:t>O BD reprezintă o colecţie de date utilizată într-o organizaţie, colecţie care este:</a:t>
            </a:r>
          </a:p>
          <a:p>
            <a:pPr lvl="1"/>
            <a:r>
              <a:rPr lang="ro-RO"/>
              <a:t>persistentă,</a:t>
            </a:r>
          </a:p>
          <a:p>
            <a:pPr lvl="1"/>
            <a:r>
              <a:rPr lang="en-US"/>
              <a:t>automatizată, </a:t>
            </a:r>
          </a:p>
          <a:p>
            <a:pPr lvl="1"/>
            <a:r>
              <a:rPr lang="en-US"/>
              <a:t>partajată, </a:t>
            </a:r>
          </a:p>
          <a:p>
            <a:pPr lvl="1"/>
            <a:r>
              <a:rPr lang="en-US"/>
              <a:t>definită riguros (formalizată), </a:t>
            </a:r>
          </a:p>
          <a:p>
            <a:pPr lvl="1"/>
            <a:r>
              <a:rPr lang="en-US"/>
              <a:t>controlată la nivel central.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Cele două aspecte ale BD</a:t>
            </a:r>
            <a:endParaRPr dirty="0">
              <a:cs typeface="Arial Unicode MS"/>
            </a:endParaRPr>
          </a:p>
        </p:txBody>
      </p:sp>
      <p:sp>
        <p:nvSpPr>
          <p:cNvPr id="13314" name="Rectangle 3"/>
          <p:cNvSpPr>
            <a:spLocks noGrp="1" noChangeArrowheads="1"/>
          </p:cNvSpPr>
          <p:nvPr>
            <p:ph idx="1"/>
          </p:nvPr>
        </p:nvSpPr>
        <p:spPr>
          <a:xfrm>
            <a:off x="1066800" y="1784350"/>
            <a:ext cx="7924800" cy="4572000"/>
          </a:xfrm>
        </p:spPr>
        <p:txBody>
          <a:bodyPr/>
          <a:lstStyle/>
          <a:p>
            <a:r>
              <a:rPr lang="ro-RO" sz="3200" b="1"/>
              <a:t>Schema</a:t>
            </a:r>
            <a:r>
              <a:rPr lang="ro-RO" sz="3200"/>
              <a:t> </a:t>
            </a:r>
            <a:r>
              <a:rPr lang="en-US" sz="3200"/>
              <a:t>(stocat</a:t>
            </a:r>
            <a:r>
              <a:rPr lang="ro-RO" sz="3200"/>
              <a:t>ă în dicţionarul de date</a:t>
            </a:r>
            <a:r>
              <a:rPr lang="en-US" sz="3200"/>
              <a:t>)</a:t>
            </a:r>
            <a:r>
              <a:rPr lang="ro-RO" sz="3200"/>
              <a:t> este structura, aspectul constant, organizarea bazei</a:t>
            </a:r>
            <a:r>
              <a:rPr lang="en-US" sz="3200"/>
              <a:t>; </a:t>
            </a:r>
            <a:r>
              <a:rPr lang="ro-RO" sz="3200"/>
              <a:t>schema</a:t>
            </a:r>
            <a:r>
              <a:rPr lang="en-US" sz="3200"/>
              <a:t> descrie datel</a:t>
            </a:r>
            <a:r>
              <a:rPr lang="ro-RO" sz="3200"/>
              <a:t>e</a:t>
            </a:r>
            <a:r>
              <a:rPr lang="en-US" sz="3200"/>
              <a:t>, rela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</a:t>
            </a:r>
            <a:r>
              <a:rPr lang="en-US" sz="3200"/>
              <a:t> dintre </a:t>
            </a:r>
            <a:r>
              <a:rPr lang="ro-RO" sz="3200"/>
              <a:t>date</a:t>
            </a:r>
            <a:r>
              <a:rPr lang="en-US" sz="3200"/>
              <a:t>, restric</a:t>
            </a:r>
            <a:r>
              <a:rPr lang="ro-RO" sz="3200"/>
              <a:t>ţ</a:t>
            </a:r>
            <a:r>
              <a:rPr lang="en-US" sz="3200"/>
              <a:t>iil</a:t>
            </a:r>
            <a:r>
              <a:rPr lang="ro-RO" sz="3200"/>
              <a:t>e la care se supun datele</a:t>
            </a:r>
            <a:endParaRPr lang="en-US" sz="3200"/>
          </a:p>
          <a:p>
            <a:endParaRPr lang="en-US" sz="3200"/>
          </a:p>
          <a:p>
            <a:r>
              <a:rPr lang="en-US" sz="3200" b="1"/>
              <a:t>Con</a:t>
            </a:r>
            <a:r>
              <a:rPr lang="ro-RO" sz="3200" b="1"/>
              <a:t>ţi</a:t>
            </a:r>
            <a:r>
              <a:rPr lang="en-US" sz="3200" b="1"/>
              <a:t>nut</a:t>
            </a:r>
            <a:r>
              <a:rPr lang="en-US" sz="3200"/>
              <a:t> – aspectul variabil, dinamic ale bazei; datele propriu-zise</a:t>
            </a:r>
          </a:p>
        </p:txBody>
      </p:sp>
    </p:spTree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8229600" cy="12192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- 1</a:t>
            </a:r>
            <a:endParaRPr lang="ro-RO">
              <a:cs typeface="Arial Unicode MS"/>
            </a:endParaRP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8153400" cy="5334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o-RO" sz="2200" dirty="0"/>
              <a:t>Eng</a:t>
            </a:r>
            <a:r>
              <a:rPr lang="en-US" sz="2200" dirty="0"/>
              <a:t>l</a:t>
            </a:r>
            <a:r>
              <a:rPr lang="ro-RO" sz="2200" dirty="0"/>
              <a:t>.</a:t>
            </a:r>
            <a:r>
              <a:rPr lang="en-US" sz="2200" dirty="0"/>
              <a:t> –</a:t>
            </a:r>
            <a:r>
              <a:rPr lang="en-US" dirty="0"/>
              <a:t> </a:t>
            </a:r>
            <a:r>
              <a:rPr lang="en-US" sz="2400" dirty="0"/>
              <a:t>Data</a:t>
            </a:r>
            <a:r>
              <a:rPr lang="ro-RO" sz="2400" dirty="0"/>
              <a:t> </a:t>
            </a:r>
            <a:r>
              <a:rPr lang="en-US" sz="2400" dirty="0"/>
              <a:t>Base Management System </a:t>
            </a:r>
            <a:r>
              <a:rPr lang="ro-RO" sz="2400" dirty="0"/>
              <a:t>(</a:t>
            </a:r>
            <a:r>
              <a:rPr lang="en-US" sz="2400" dirty="0"/>
              <a:t>DBMS)</a:t>
            </a:r>
          </a:p>
          <a:p>
            <a:pPr>
              <a:buNone/>
            </a:pPr>
            <a:r>
              <a:rPr lang="en-US" sz="2200" dirty="0"/>
              <a:t>Fr.</a:t>
            </a:r>
            <a:r>
              <a:rPr lang="en-US" dirty="0"/>
              <a:t>: </a:t>
            </a:r>
            <a:r>
              <a:rPr lang="en-US" sz="2400" dirty="0" err="1"/>
              <a:t>Systemes</a:t>
            </a:r>
            <a:r>
              <a:rPr lang="en-US" sz="2400" dirty="0"/>
              <a:t> de </a:t>
            </a:r>
            <a:r>
              <a:rPr lang="en-US" sz="2400" dirty="0" err="1"/>
              <a:t>Gestion</a:t>
            </a:r>
            <a:r>
              <a:rPr lang="en-US" sz="2400" dirty="0"/>
              <a:t> de</a:t>
            </a:r>
            <a:r>
              <a:rPr lang="ro-RO" sz="2400" dirty="0"/>
              <a:t>s</a:t>
            </a:r>
            <a:r>
              <a:rPr lang="en-US" sz="2400" dirty="0"/>
              <a:t> Bases de </a:t>
            </a:r>
            <a:r>
              <a:rPr lang="en-US" sz="2400" dirty="0" err="1"/>
              <a:t>Donnees</a:t>
            </a:r>
            <a:r>
              <a:rPr lang="en-US" sz="2400" dirty="0"/>
              <a:t> (</a:t>
            </a:r>
            <a:r>
              <a:rPr lang="en-US" sz="2400" dirty="0" err="1"/>
              <a:t>SGBD</a:t>
            </a:r>
            <a:r>
              <a:rPr lang="en-US" sz="2400" dirty="0"/>
              <a:t>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ro-RO" sz="2800" dirty="0"/>
              <a:t>După cum</a:t>
            </a:r>
            <a:r>
              <a:rPr lang="en-US" sz="2800" dirty="0"/>
              <a:t>:</a:t>
            </a:r>
          </a:p>
          <a:p>
            <a:pPr lvl="1"/>
            <a:r>
              <a:rPr lang="en-US" dirty="0"/>
              <a:t>Word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</a:t>
            </a:r>
            <a:r>
              <a:rPr lang="en-US" dirty="0" err="1"/>
              <a:t>necesar</a:t>
            </a:r>
            <a:r>
              <a:rPr lang="en-US" dirty="0"/>
              <a:t> </a:t>
            </a:r>
            <a:r>
              <a:rPr lang="en-US" dirty="0" err="1"/>
              <a:t>cre</a:t>
            </a:r>
            <a:r>
              <a:rPr lang="ro-RO" dirty="0"/>
              <a:t>ării şi editării documentelor (</a:t>
            </a:r>
            <a:r>
              <a:rPr lang="en-US" dirty="0"/>
              <a:t>.</a:t>
            </a:r>
            <a:r>
              <a:rPr lang="ro-RO" dirty="0"/>
              <a:t>DOC)</a:t>
            </a:r>
          </a:p>
          <a:p>
            <a:pPr lvl="1"/>
            <a:r>
              <a:rPr lang="ro-RO" dirty="0"/>
              <a:t>Excel este software</a:t>
            </a:r>
            <a:r>
              <a:rPr lang="en-US" dirty="0"/>
              <a:t>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foi</a:t>
            </a:r>
            <a:r>
              <a:rPr lang="en-US" dirty="0"/>
              <a:t> de </a:t>
            </a:r>
            <a:r>
              <a:rPr lang="en-US" dirty="0" err="1"/>
              <a:t>calcul</a:t>
            </a:r>
            <a:r>
              <a:rPr lang="en-US" dirty="0"/>
              <a:t> (.</a:t>
            </a:r>
            <a:r>
              <a:rPr lang="en-US" dirty="0" err="1"/>
              <a:t>xls</a:t>
            </a:r>
            <a:r>
              <a:rPr lang="en-US" dirty="0"/>
              <a:t>), </a:t>
            </a:r>
          </a:p>
          <a:p>
            <a:pPr>
              <a:buNone/>
            </a:pPr>
            <a:r>
              <a:rPr lang="en-US" dirty="0" err="1"/>
              <a:t>SGBD-ul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software-</a:t>
            </a:r>
            <a:r>
              <a:rPr lang="en-US" dirty="0" err="1"/>
              <a:t>ul</a:t>
            </a:r>
            <a:r>
              <a:rPr lang="en-US" dirty="0"/>
              <a:t> pt. </a:t>
            </a:r>
            <a:r>
              <a:rPr lang="en-US" dirty="0" err="1"/>
              <a:t>crearea</a:t>
            </a:r>
            <a:r>
              <a:rPr lang="en-US" dirty="0"/>
              <a:t> </a:t>
            </a:r>
            <a:r>
              <a:rPr lang="ro-RO" dirty="0"/>
              <a:t>şi </a:t>
            </a:r>
            <a:r>
              <a:rPr lang="en-US" dirty="0" err="1"/>
              <a:t>folosi</a:t>
            </a:r>
            <a:r>
              <a:rPr lang="ro-RO" dirty="0"/>
              <a:t>rea bazelor de date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52400"/>
            <a:ext cx="77144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Sisteme de gestiune a bazelor de date (SGBD)</a:t>
            </a:r>
            <a:r>
              <a:rPr lang="en-US">
                <a:cs typeface="Arial Unicode MS"/>
              </a:rPr>
              <a:t> - 2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90600" y="1371600"/>
            <a:ext cx="7924800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 sz="3200" b="1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en-US"/>
              <a:t>Servere de date: o alt</a:t>
            </a:r>
            <a:r>
              <a:rPr lang="ro-RO"/>
              <a:t>ă denumire pentru unele</a:t>
            </a:r>
            <a:r>
              <a:rPr lang="en-US"/>
              <a:t> dintre</a:t>
            </a:r>
            <a:r>
              <a:rPr lang="ro-RO"/>
              <a:t> SGBD</a:t>
            </a:r>
            <a:r>
              <a:rPr lang="en-US"/>
              <a:t>-</a:t>
            </a:r>
            <a:r>
              <a:rPr lang="ro-RO"/>
              <a:t>uri</a:t>
            </a:r>
            <a:endParaRPr lang="en-US"/>
          </a:p>
          <a:p>
            <a:r>
              <a:rPr lang="en-US"/>
              <a:t>Toate serverele de date sunt SGBD-uri, </a:t>
            </a:r>
            <a:r>
              <a:rPr lang="ro-RO"/>
              <a:t>însă reciproca nu este valabilă</a:t>
            </a:r>
          </a:p>
          <a:p>
            <a:r>
              <a:rPr lang="ro-RO"/>
              <a:t>Exemple de SGBD</a:t>
            </a:r>
            <a:r>
              <a:rPr lang="en-US"/>
              <a:t>-</a:t>
            </a:r>
            <a:r>
              <a:rPr lang="ro-RO"/>
              <a:t>uri</a:t>
            </a:r>
            <a:r>
              <a:rPr lang="en-US"/>
              <a:t> care nu sunt servere de date:</a:t>
            </a:r>
          </a:p>
          <a:p>
            <a:pPr lvl="1"/>
            <a:r>
              <a:rPr lang="en-US"/>
              <a:t>Access</a:t>
            </a:r>
          </a:p>
          <a:p>
            <a:pPr lvl="1"/>
            <a:r>
              <a:rPr lang="en-US"/>
              <a:t>Visual FoxPro</a:t>
            </a:r>
          </a:p>
          <a:p>
            <a:pPr lvl="1"/>
            <a:r>
              <a:rPr lang="en-US"/>
              <a:t>Paradox</a:t>
            </a:r>
          </a:p>
          <a:p>
            <a:pPr lvl="1"/>
            <a:r>
              <a:rPr lang="en-US"/>
              <a:t>dBase</a:t>
            </a:r>
          </a:p>
        </p:txBody>
      </p:sp>
      <p:pic>
        <p:nvPicPr>
          <p:cNvPr id="5" name="Picture 5" descr="C:\Downloads\MC90043264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0" y="3810000"/>
            <a:ext cx="3048000" cy="3048000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rand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274320"/>
            <a:ext cx="81534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Schem</a:t>
            </a:r>
            <a:r>
              <a:rPr lang="ro-RO" dirty="0">
                <a:cs typeface="Arial Unicode MS"/>
              </a:rPr>
              <a:t>ă simplistă de folosire a BD</a:t>
            </a:r>
            <a:endParaRPr lang="en-US" dirty="0">
              <a:cs typeface="Arial Unicode MS"/>
            </a:endParaRPr>
          </a:p>
        </p:txBody>
      </p:sp>
      <p:pic>
        <p:nvPicPr>
          <p:cNvPr id="56322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438400"/>
            <a:ext cx="7709358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620000" cy="914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Servere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baze</a:t>
            </a:r>
            <a:r>
              <a:rPr lang="en-US" dirty="0">
                <a:cs typeface="Arial Unicode MS"/>
              </a:rPr>
              <a:t> de date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914400"/>
            <a:ext cx="8305800" cy="579120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  <a:buFontTx/>
              <a:buNone/>
            </a:pPr>
            <a:r>
              <a:rPr lang="en-US" sz="2800" dirty="0">
                <a:cs typeface="Avenir Medium"/>
              </a:rPr>
              <a:t>Un </a:t>
            </a:r>
            <a:r>
              <a:rPr lang="en-US" sz="2800" b="1" dirty="0">
                <a:cs typeface="Avenir Medium"/>
              </a:rPr>
              <a:t>server de date </a:t>
            </a:r>
            <a:r>
              <a:rPr lang="en-US" sz="2800" dirty="0" err="1">
                <a:cs typeface="Avenir Medium"/>
              </a:rPr>
              <a:t>este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SGBD</a:t>
            </a:r>
            <a:r>
              <a:rPr lang="en-US" sz="2800" dirty="0">
                <a:cs typeface="Avenir Medium"/>
              </a:rPr>
              <a:t> </a:t>
            </a:r>
            <a:r>
              <a:rPr lang="en-US" sz="2800" dirty="0" err="1">
                <a:cs typeface="Avenir Medium"/>
              </a:rPr>
              <a:t>mai</a:t>
            </a:r>
            <a:r>
              <a:rPr lang="en-US" sz="2800" dirty="0">
                <a:cs typeface="Avenir Medium"/>
              </a:rPr>
              <a:t> </a:t>
            </a:r>
            <a:r>
              <a:rPr lang="en-US" sz="2800" b="1" dirty="0" err="1">
                <a:cs typeface="Avenir Medium"/>
              </a:rPr>
              <a:t>preten</a:t>
            </a:r>
            <a:r>
              <a:rPr lang="ro-RO" sz="2800" b="1" dirty="0">
                <a:cs typeface="Avenir Medium"/>
              </a:rPr>
              <a:t>ţios</a:t>
            </a:r>
            <a:r>
              <a:rPr lang="ro-RO" sz="2800" dirty="0">
                <a:cs typeface="Avenir Medium"/>
              </a:rPr>
              <a:t>, fiind instalat pe un calculator (server) special dedicat (cu resurse (mai) puternice)</a:t>
            </a: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Relaționale</a:t>
            </a: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Open Source</a:t>
            </a:r>
            <a:r>
              <a:rPr lang="en-US" sz="2400" dirty="0">
                <a:latin typeface="Avenir Medium"/>
                <a:cs typeface="Avenir Medium"/>
              </a:rPr>
              <a:t>:</a:t>
            </a:r>
            <a:endParaRPr lang="ro-RO" sz="24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MySQL</a:t>
            </a:r>
            <a:r>
              <a:rPr lang="en-US" sz="2000" dirty="0">
                <a:latin typeface="Avenir Medium"/>
                <a:cs typeface="Avenir Medium"/>
              </a:rPr>
              <a:t> (Oracle)</a:t>
            </a:r>
          </a:p>
          <a:p>
            <a:pPr lvl="2">
              <a:lnSpc>
                <a:spcPct val="120000"/>
              </a:lnSpc>
            </a:pPr>
            <a:r>
              <a:rPr lang="en-US" sz="2000" dirty="0" err="1">
                <a:latin typeface="Avenir Medium"/>
                <a:cs typeface="Avenir Medium"/>
              </a:rPr>
              <a:t>PostgreSQL</a:t>
            </a:r>
            <a:endParaRPr lang="en-US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Ingres</a:t>
            </a:r>
            <a:endParaRPr lang="ro-RO" sz="2000" dirty="0">
              <a:latin typeface="Avenir Medium"/>
              <a:cs typeface="Avenir Medium"/>
            </a:endParaRPr>
          </a:p>
          <a:p>
            <a:pPr lvl="1">
              <a:lnSpc>
                <a:spcPct val="120000"/>
              </a:lnSpc>
            </a:pPr>
            <a:r>
              <a:rPr lang="ro-RO" sz="2400" dirty="0">
                <a:latin typeface="Avenir Medium"/>
                <a:cs typeface="Avenir Medium"/>
              </a:rPr>
              <a:t>Comerciale</a:t>
            </a:r>
            <a:r>
              <a:rPr lang="en-US" sz="3200" dirty="0">
                <a:latin typeface="Avenir Medium"/>
                <a:cs typeface="Avenir Medium"/>
              </a:rPr>
              <a:t>:</a:t>
            </a:r>
            <a:endParaRPr lang="ro-RO" sz="32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000" dirty="0">
                <a:latin typeface="Avenir Medium"/>
                <a:cs typeface="Avenir Medium"/>
              </a:rPr>
              <a:t>Oracle</a:t>
            </a:r>
            <a:endParaRPr lang="ro-RO" sz="20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 err="1">
                <a:latin typeface="Avenir Medium"/>
                <a:cs typeface="Avenir Medium"/>
              </a:rPr>
              <a:t>DB2</a:t>
            </a:r>
            <a:r>
              <a:rPr lang="en-US" sz="2100" dirty="0">
                <a:latin typeface="Avenir Medium"/>
                <a:cs typeface="Avenir Medium"/>
              </a:rPr>
              <a:t> (IBM)</a:t>
            </a:r>
            <a:endParaRPr lang="ro-RO" sz="2100" dirty="0">
              <a:latin typeface="Avenir Medium"/>
              <a:cs typeface="Avenir Medium"/>
            </a:endParaRPr>
          </a:p>
          <a:p>
            <a:pPr lvl="2">
              <a:lnSpc>
                <a:spcPct val="120000"/>
              </a:lnSpc>
            </a:pPr>
            <a:r>
              <a:rPr lang="en-US" sz="2100" dirty="0">
                <a:latin typeface="Avenir Medium"/>
                <a:cs typeface="Avenir Medium"/>
              </a:rPr>
              <a:t>SQL Server (M</a:t>
            </a:r>
            <a:r>
              <a:rPr lang="ro-RO" sz="2100" dirty="0">
                <a:latin typeface="Avenir Medium"/>
                <a:cs typeface="Avenir Medium"/>
              </a:rPr>
              <a:t>icrosoft</a:t>
            </a:r>
            <a:r>
              <a:rPr lang="en-US" sz="2100" dirty="0">
                <a:latin typeface="Avenir Medium"/>
                <a:cs typeface="Avenir Medium"/>
              </a:rPr>
              <a:t>)</a:t>
            </a:r>
            <a:endParaRPr lang="ro-RO" sz="2100" dirty="0">
              <a:latin typeface="Avenir Medium"/>
              <a:cs typeface="Avenir Medium"/>
            </a:endParaRPr>
          </a:p>
          <a:p>
            <a:pPr>
              <a:lnSpc>
                <a:spcPct val="120000"/>
              </a:lnSpc>
            </a:pPr>
            <a:r>
              <a:rPr lang="ro-RO" dirty="0">
                <a:cs typeface="Avenir Medium"/>
              </a:rPr>
              <a:t>Post-relaționale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Cache, MongoDB, Cassandra, </a:t>
            </a:r>
          </a:p>
          <a:p>
            <a:pPr lvl="2">
              <a:lnSpc>
                <a:spcPct val="120000"/>
              </a:lnSpc>
            </a:pPr>
            <a:r>
              <a:rPr lang="ro-RO" sz="2100" dirty="0">
                <a:latin typeface="Avenir Medium"/>
                <a:cs typeface="Avenir Medium"/>
              </a:rPr>
              <a:t>Neo4j, Versant etc.</a:t>
            </a:r>
            <a:endParaRPr lang="en-US" sz="2100" dirty="0">
              <a:latin typeface="Avenir Medium"/>
              <a:cs typeface="Avenir Medium"/>
            </a:endParaRPr>
          </a:p>
        </p:txBody>
      </p:sp>
      <p:pic>
        <p:nvPicPr>
          <p:cNvPr id="6" name="Picture 4" descr="C:\Downloads\MC90043524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514600"/>
            <a:ext cx="2594698" cy="55626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76200"/>
            <a:ext cx="92202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Schema simplificată a unui s</a:t>
            </a:r>
            <a:r>
              <a:rPr lang="en-US" dirty="0" err="1">
                <a:cs typeface="Arial Unicode MS"/>
              </a:rPr>
              <a:t>erver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BDR</a:t>
            </a:r>
            <a:endParaRPr dirty="0">
              <a:cs typeface="Arial Unicode MS"/>
            </a:endParaRPr>
          </a:p>
        </p:txBody>
      </p:sp>
      <p:sp>
        <p:nvSpPr>
          <p:cNvPr id="18435" name="Rectangle 4"/>
          <p:cNvSpPr>
            <a:spLocks noChangeArrowheads="1"/>
          </p:cNvSpPr>
          <p:nvPr/>
        </p:nvSpPr>
        <p:spPr bwMode="auto">
          <a:xfrm>
            <a:off x="1871663" y="14001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8436" name="Rectangle 6"/>
          <p:cNvSpPr>
            <a:spLocks noChangeArrowheads="1"/>
          </p:cNvSpPr>
          <p:nvPr/>
        </p:nvSpPr>
        <p:spPr bwMode="auto">
          <a:xfrm>
            <a:off x="1981200" y="762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18437" name="Picture 5" descr="SGB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990600"/>
            <a:ext cx="7924800" cy="580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wnloads\MC9004348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2400" y="1676400"/>
            <a:ext cx="1714500" cy="3962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 err="1">
                <a:cs typeface="Arial Unicode MS"/>
              </a:rPr>
              <a:t>Ce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sunt</a:t>
            </a:r>
            <a:r>
              <a:rPr lang="en-US" sz="3600" dirty="0">
                <a:cs typeface="Arial Unicode MS"/>
              </a:rPr>
              <a:t> </a:t>
            </a:r>
            <a:r>
              <a:rPr lang="en-US" sz="3600" dirty="0" err="1">
                <a:cs typeface="Arial Unicode MS"/>
              </a:rPr>
              <a:t>bazele</a:t>
            </a:r>
            <a:r>
              <a:rPr lang="en-US" sz="3600" dirty="0">
                <a:cs typeface="Arial Unicode MS"/>
              </a:rPr>
              <a:t> de date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752600"/>
            <a:ext cx="8153400" cy="4724400"/>
          </a:xfrm>
        </p:spPr>
        <p:txBody>
          <a:bodyPr/>
          <a:lstStyle/>
          <a:p>
            <a:r>
              <a:rPr lang="ro-RO"/>
              <a:t>Până la un punct, sunt analoage </a:t>
            </a:r>
            <a:r>
              <a:rPr lang="en-US"/>
              <a:t>memori</a:t>
            </a:r>
            <a:r>
              <a:rPr lang="ro-RO"/>
              <a:t>ei</a:t>
            </a:r>
            <a:r>
              <a:rPr lang="en-US"/>
              <a:t> uman</a:t>
            </a:r>
            <a:r>
              <a:rPr lang="ro-RO"/>
              <a:t>e</a:t>
            </a:r>
          </a:p>
          <a:p>
            <a:r>
              <a:rPr lang="ro-RO"/>
              <a:t>Păstrează (stochează) informații legate de tranzacții, întâmplări, procese, operaţiuni derulate etc.</a:t>
            </a:r>
          </a:p>
          <a:p>
            <a:r>
              <a:rPr lang="ro-RO"/>
              <a:t>Teoretic, perioada de păstrare este nelimitată</a:t>
            </a:r>
          </a:p>
          <a:p>
            <a:r>
              <a:rPr lang="ro-RO"/>
              <a:t>Permit prelucrări de date</a:t>
            </a:r>
            <a:r>
              <a:rPr lang="en-US"/>
              <a:t>: </a:t>
            </a:r>
            <a:r>
              <a:rPr lang="ro-RO"/>
              <a:t>calcule, comparații, analize, sinteze etc.</a:t>
            </a:r>
          </a:p>
          <a:p>
            <a:r>
              <a:rPr lang="ro-RO"/>
              <a:t>Se folosesc în toate domeniile (chiar dacă de obicei trec neobservate)  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839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Ex. de arhitectură informaţională</a:t>
            </a:r>
            <a:endParaRPr lang="en-US" dirty="0">
              <a:cs typeface="Arial Unicode MS"/>
            </a:endParaRPr>
          </a:p>
        </p:txBody>
      </p:sp>
      <p:pic>
        <p:nvPicPr>
          <p:cNvPr id="57346" name="Picture 2" descr="New Picture (1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676400"/>
            <a:ext cx="7162800" cy="482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Un server BD Open Source -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PostgreSQL</a:t>
            </a:r>
            <a:endParaRPr lang="en-US" dirty="0">
              <a:cs typeface="Arial Unicode MS"/>
            </a:endParaRPr>
          </a:p>
        </p:txBody>
      </p:sp>
      <p:pic>
        <p:nvPicPr>
          <p:cNvPr id="31746" name="Picture 2" descr="C:\Users\MARINF~1\AppData\Local\Temp\SNAGHTML37d37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356360"/>
            <a:ext cx="8686800" cy="5501641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5410200"/>
            <a:ext cx="3733800" cy="1253243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512" y="76200"/>
            <a:ext cx="7866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Un</a:t>
            </a:r>
            <a:r>
              <a:rPr lang="en-US" dirty="0" err="1">
                <a:cs typeface="Arial Unicode MS"/>
              </a:rPr>
              <a:t>ul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dintre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cele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puternice</a:t>
            </a:r>
            <a:r>
              <a:rPr lang="ro-RO" dirty="0">
                <a:cs typeface="Arial Unicode MS"/>
              </a:rPr>
              <a:t> server</a:t>
            </a:r>
            <a:r>
              <a:rPr lang="en-US" dirty="0">
                <a:cs typeface="Arial Unicode MS"/>
              </a:rPr>
              <a:t>e</a:t>
            </a:r>
            <a:r>
              <a:rPr lang="ro-RO" dirty="0">
                <a:cs typeface="Arial Unicode MS"/>
              </a:rPr>
              <a:t> BD</a:t>
            </a:r>
            <a:r>
              <a:rPr lang="en-US" dirty="0">
                <a:cs typeface="Arial Unicode MS"/>
              </a:rPr>
              <a:t> – IBM </a:t>
            </a:r>
            <a:r>
              <a:rPr lang="en-US" dirty="0" err="1">
                <a:cs typeface="Arial Unicode MS"/>
              </a:rPr>
              <a:t>DB2</a:t>
            </a:r>
            <a:endParaRPr lang="en-US" dirty="0">
              <a:cs typeface="Arial Unicode MS"/>
            </a:endParaRPr>
          </a:p>
        </p:txBody>
      </p:sp>
      <p:pic>
        <p:nvPicPr>
          <p:cNvPr id="59394" name="Picture 2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293931"/>
            <a:ext cx="7620000" cy="5564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6524674" cy="154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90098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Serverul</a:t>
            </a:r>
            <a:r>
              <a:rPr lang="en-US" dirty="0">
                <a:cs typeface="Arial Unicode MS"/>
              </a:rPr>
              <a:t> BD cu </a:t>
            </a:r>
            <a:r>
              <a:rPr lang="en-US" dirty="0" err="1">
                <a:cs typeface="Arial Unicode MS"/>
              </a:rPr>
              <a:t>cea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</a:t>
            </a:r>
            <a:r>
              <a:rPr lang="ro-RO" dirty="0">
                <a:cs typeface="Arial Unicode MS"/>
              </a:rPr>
              <a:t>ă dinamică a pieței </a:t>
            </a:r>
            <a:r>
              <a:rPr lang="en-US" dirty="0">
                <a:cs typeface="Arial Unicode MS"/>
              </a:rPr>
              <a:t>– Microsoft SQL Server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447800"/>
            <a:ext cx="7391400" cy="52875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5048028"/>
            <a:ext cx="4114800" cy="1707252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>
                <a:cs typeface="Arial Unicode MS"/>
              </a:rPr>
              <a:t>(</a:t>
            </a:r>
            <a:r>
              <a:rPr lang="en-US" dirty="0" err="1">
                <a:cs typeface="Arial Unicode MS"/>
              </a:rPr>
              <a:t>Probabil</a:t>
            </a:r>
            <a:r>
              <a:rPr lang="en-US" dirty="0">
                <a:cs typeface="Arial Unicode MS"/>
              </a:rPr>
              <a:t>) </a:t>
            </a:r>
            <a:r>
              <a:rPr lang="en-US" dirty="0" err="1">
                <a:cs typeface="Arial Unicode MS"/>
              </a:rPr>
              <a:t>cel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mai</a:t>
            </a:r>
            <a:r>
              <a:rPr lang="en-US" dirty="0">
                <a:cs typeface="Arial Unicode MS"/>
              </a:rPr>
              <a:t> bun server BD – Oracle</a:t>
            </a:r>
          </a:p>
        </p:txBody>
      </p:sp>
      <p:pic>
        <p:nvPicPr>
          <p:cNvPr id="21505" name="Picture 1" descr="New Pictur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1481" y="1143000"/>
            <a:ext cx="8451136" cy="5677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419" y="1117209"/>
            <a:ext cx="3918383" cy="2768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0"/>
            <a:ext cx="7696200" cy="1371600"/>
          </a:xfrm>
        </p:spPr>
        <p:txBody>
          <a:bodyPr anchor="ctr">
            <a:normAutofit/>
          </a:bodyPr>
          <a:lstStyle/>
          <a:p>
            <a:pPr algn="ctr"/>
            <a:r>
              <a:rPr>
                <a:cs typeface="Arial Unicode MS"/>
              </a:rPr>
              <a:t>Utilizatori </a:t>
            </a:r>
            <a:r>
              <a:rPr lang="ro-RO">
                <a:cs typeface="Arial Unicode MS"/>
              </a:rPr>
              <a:t>involuntari ai </a:t>
            </a:r>
            <a:r>
              <a:rPr lang="en-US">
                <a:cs typeface="Arial Unicode MS"/>
              </a:rPr>
              <a:t>BD</a:t>
            </a:r>
            <a:endParaRPr>
              <a:cs typeface="Arial Unicode M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1219200"/>
            <a:ext cx="8534400" cy="5257800"/>
          </a:xfrm>
        </p:spPr>
        <p:txBody>
          <a:bodyPr>
            <a:normAutofit/>
          </a:bodyPr>
          <a:lstStyle/>
          <a:p>
            <a:r>
              <a:rPr lang="ro-RO"/>
              <a:t>Cea mai mare parte a celor ce folosesc BD nici nu ştiu de existenţa lor (şi trăiesc aşa fericiţi până la adânci bătrâneţe*)</a:t>
            </a:r>
            <a:endParaRPr lang="en-US"/>
          </a:p>
          <a:p>
            <a:r>
              <a:rPr lang="en-US"/>
              <a:t>Sunt numi</a:t>
            </a:r>
            <a:r>
              <a:rPr lang="ro-RO"/>
              <a:t>ţi utilizatori </a:t>
            </a:r>
            <a:r>
              <a:rPr lang="ro-RO" i="1"/>
              <a:t>curenţi</a:t>
            </a:r>
            <a:r>
              <a:rPr lang="ro-RO"/>
              <a:t> ai aplicaţiilor (pentru că ignoranţii sunt întotdeauna majoritari)</a:t>
            </a:r>
          </a:p>
          <a:p>
            <a:r>
              <a:rPr lang="ro-RO"/>
              <a:t>Interacţionează cu BD prin interfaţa aplicaţiei (meniuri, formulare, rapoarte)</a:t>
            </a:r>
          </a:p>
          <a:p>
            <a:r>
              <a:rPr lang="ro-RO"/>
              <a:t>Sunt complet dependenţi de aplicaţii şi informaticieni (care sunt, la rândul lor, dificili)</a:t>
            </a:r>
            <a:r>
              <a:rPr lang="en-US"/>
              <a:t> </a:t>
            </a:r>
            <a:endParaRPr lang="ro-RO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-32073" y="6433268"/>
            <a:ext cx="69428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2400" i="1"/>
              <a:t>* Dac</a:t>
            </a:r>
            <a:r>
              <a:rPr lang="ro-RO" sz="2400" i="1"/>
              <a:t>ă nu urmăresc Antena 3, România</a:t>
            </a:r>
            <a:r>
              <a:rPr lang="en-US" sz="2400" i="1"/>
              <a:t> TV</a:t>
            </a:r>
            <a:r>
              <a:rPr lang="ro-RO" sz="2400" i="1"/>
              <a:t> sau B1TV</a:t>
            </a:r>
            <a:endParaRPr lang="en-US" sz="2400" i="1"/>
          </a:p>
        </p:txBody>
      </p:sp>
    </p:spTree>
  </p:cSld>
  <p:clrMapOvr>
    <a:masterClrMapping/>
  </p:clrMapOvr>
  <p:transition>
    <p:rand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74638"/>
            <a:ext cx="7866888" cy="1143000"/>
          </a:xfrm>
        </p:spPr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5029200"/>
          </a:xfrm>
        </p:spPr>
        <p:txBody>
          <a:bodyPr/>
          <a:lstStyle/>
          <a:p>
            <a:r>
              <a:rPr lang="en-US"/>
              <a:t>Prima categorie: </a:t>
            </a:r>
            <a:r>
              <a:rPr lang="en-US" i="1"/>
              <a:t>utilizatori ocazionali</a:t>
            </a:r>
          </a:p>
          <a:p>
            <a:r>
              <a:rPr lang="en-US"/>
              <a:t>Sunt </a:t>
            </a:r>
            <a:r>
              <a:rPr lang="ro-RO"/>
              <a:t>ținta acestui curs</a:t>
            </a:r>
          </a:p>
          <a:p>
            <a:r>
              <a:rPr lang="ro-RO"/>
              <a:t>Știu să “citească” schema unei BD şi să obţină aproape orice raport sau informaţie de care au nevoie</a:t>
            </a:r>
          </a:p>
          <a:p>
            <a:r>
              <a:rPr lang="ro-RO"/>
              <a:t>Nu sunt programatori</a:t>
            </a:r>
          </a:p>
          <a:p>
            <a:r>
              <a:rPr lang="ro-RO"/>
              <a:t>Nu au nevoie de informaticieni decât pentru asigurarea accesului la BD</a:t>
            </a:r>
          </a:p>
          <a:p>
            <a:endParaRPr lang="ro-RO"/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2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0"/>
            <a:ext cx="8324088" cy="4800600"/>
          </a:xfrm>
        </p:spPr>
        <p:txBody>
          <a:bodyPr>
            <a:normAutofit/>
          </a:bodyPr>
          <a:lstStyle/>
          <a:p>
            <a:r>
              <a:rPr lang="ro-RO" dirty="0"/>
              <a:t>A doua </a:t>
            </a:r>
            <a:r>
              <a:rPr lang="en-US" dirty="0" err="1"/>
              <a:t>categorie</a:t>
            </a:r>
            <a:r>
              <a:rPr lang="en-US" dirty="0"/>
              <a:t>: </a:t>
            </a:r>
            <a:r>
              <a:rPr lang="ro-RO" i="1" dirty="0"/>
              <a:t>analişti</a:t>
            </a:r>
            <a:r>
              <a:rPr lang="en-US" i="1" dirty="0"/>
              <a:t>/</a:t>
            </a:r>
            <a:r>
              <a:rPr lang="en-US" i="1" dirty="0" err="1"/>
              <a:t>proiectan</a:t>
            </a:r>
            <a:r>
              <a:rPr lang="ro-RO" i="1" dirty="0"/>
              <a:t>ţi</a:t>
            </a:r>
            <a:endParaRPr lang="en-US" i="1" dirty="0"/>
          </a:p>
          <a:p>
            <a:r>
              <a:rPr lang="ro-RO" dirty="0"/>
              <a:t>Au nevoie şi de alte cursuri (Analiză, proiectare, SIFC</a:t>
            </a:r>
            <a:r>
              <a:rPr lang="en-US" dirty="0"/>
              <a:t>-</a:t>
            </a:r>
            <a:r>
              <a:rPr lang="ro-RO" dirty="0"/>
              <a:t>uri)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numai</a:t>
            </a:r>
            <a:r>
              <a:rPr lang="en-US" dirty="0"/>
              <a:t> c</a:t>
            </a:r>
            <a:r>
              <a:rPr lang="ro-RO" dirty="0"/>
              <a:t>ă ştiu să “citească” o BD, dar şi să proiecteze o schemă de BD</a:t>
            </a:r>
          </a:p>
          <a:p>
            <a:r>
              <a:rPr lang="ro-RO" dirty="0"/>
              <a:t>Nu sunt (de obicei) programatori</a:t>
            </a:r>
          </a:p>
          <a:p>
            <a:r>
              <a:rPr lang="ro-RO" dirty="0"/>
              <a:t>Lucrează împreună cu informaticieni la realizarea (dezvoltarea) aplicaţiilor</a:t>
            </a:r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3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24088" cy="5257800"/>
          </a:xfrm>
        </p:spPr>
        <p:txBody>
          <a:bodyPr>
            <a:normAutofit/>
          </a:bodyPr>
          <a:lstStyle/>
          <a:p>
            <a:r>
              <a:rPr lang="ro-RO"/>
              <a:t>A treia </a:t>
            </a:r>
            <a:r>
              <a:rPr lang="en-US"/>
              <a:t>categorie: </a:t>
            </a:r>
            <a:r>
              <a:rPr lang="ro-RO" i="1"/>
              <a:t>dezvoltatori de aplicaţii</a:t>
            </a:r>
            <a:endParaRPr lang="en-US" i="1"/>
          </a:p>
          <a:p>
            <a:r>
              <a:rPr lang="ro-RO"/>
              <a:t>Sunt (de obicei) programatori</a:t>
            </a:r>
          </a:p>
          <a:p>
            <a:r>
              <a:rPr lang="ro-RO"/>
              <a:t>Au nevoie şi de alte cursuri (Programare, Sit</a:t>
            </a:r>
            <a:r>
              <a:rPr lang="en-US"/>
              <a:t>e</a:t>
            </a:r>
            <a:r>
              <a:rPr lang="ro-RO"/>
              <a:t>uri</a:t>
            </a:r>
            <a:r>
              <a:rPr lang="en-US"/>
              <a:t>/Aplica</a:t>
            </a:r>
            <a:r>
              <a:rPr lang="ro-RO"/>
              <a:t>ţii Web, BD 2</a:t>
            </a:r>
            <a:r>
              <a:rPr lang="en-US"/>
              <a:t>/avansate</a:t>
            </a:r>
            <a:r>
              <a:rPr lang="ro-RO"/>
              <a:t>...)</a:t>
            </a:r>
            <a:endParaRPr lang="en-US"/>
          </a:p>
          <a:p>
            <a:r>
              <a:rPr lang="en-US"/>
              <a:t>Folosesc</a:t>
            </a:r>
            <a:r>
              <a:rPr lang="ro-RO"/>
              <a:t> schem</a:t>
            </a:r>
            <a:r>
              <a:rPr lang="en-US"/>
              <a:t>a</a:t>
            </a:r>
            <a:r>
              <a:rPr lang="ro-RO"/>
              <a:t> de BD</a:t>
            </a:r>
            <a:r>
              <a:rPr lang="en-US"/>
              <a:t> pentru a realiza interfa</a:t>
            </a:r>
            <a:r>
              <a:rPr lang="ro-RO"/>
              <a:t>ţa (formulare, rapoarte) şi logica aplicaţiei</a:t>
            </a:r>
          </a:p>
          <a:p>
            <a:r>
              <a:rPr lang="ro-RO"/>
              <a:t>Ca şi profesorii, uneori sunt dificili şi introvertiţi, chiar enervanţi</a:t>
            </a:r>
          </a:p>
        </p:txBody>
      </p:sp>
    </p:spTree>
  </p:cSld>
  <p:clrMapOvr>
    <a:masterClrMapping/>
  </p:clrMapOvr>
  <p:transition>
    <p:rand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it-IT">
                <a:cs typeface="Arial Unicode MS"/>
              </a:rPr>
              <a:t>Utilizatori voluntari ai </a:t>
            </a:r>
            <a:r>
              <a:rPr lang="ro-RO">
                <a:cs typeface="Arial Unicode MS"/>
              </a:rPr>
              <a:t>BD</a:t>
            </a:r>
            <a:r>
              <a:rPr lang="en-US">
                <a:cs typeface="Arial Unicode MS"/>
              </a:rPr>
              <a:t>-</a:t>
            </a:r>
            <a:r>
              <a:rPr lang="ro-RO">
                <a:cs typeface="Arial Unicode MS"/>
              </a:rPr>
              <a:t>4</a:t>
            </a:r>
            <a:endParaRPr lang="en-US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534400" cy="5410200"/>
          </a:xfrm>
        </p:spPr>
        <p:txBody>
          <a:bodyPr>
            <a:normAutofit/>
          </a:bodyPr>
          <a:lstStyle/>
          <a:p>
            <a:r>
              <a:rPr lang="ro-RO"/>
              <a:t>A patra </a:t>
            </a:r>
            <a:r>
              <a:rPr lang="en-US"/>
              <a:t>categorie: </a:t>
            </a:r>
            <a:r>
              <a:rPr lang="ro-RO" i="1"/>
              <a:t>administratorul BD</a:t>
            </a:r>
            <a:endParaRPr lang="en-US" i="1"/>
          </a:p>
          <a:p>
            <a:r>
              <a:rPr lang="ro-RO"/>
              <a:t>Reprezintă </a:t>
            </a:r>
            <a:r>
              <a:rPr lang="ro-RO" i="1"/>
              <a:t>IL CAPO DI TUTTI CAPI </a:t>
            </a:r>
            <a:r>
              <a:rPr lang="ro-RO"/>
              <a:t>într</a:t>
            </a:r>
            <a:r>
              <a:rPr lang="en-US"/>
              <a:t>-o </a:t>
            </a:r>
            <a:r>
              <a:rPr lang="ro-RO"/>
              <a:t>BD</a:t>
            </a:r>
          </a:p>
          <a:p>
            <a:r>
              <a:rPr lang="ro-RO"/>
              <a:t>Crează obiecte şi utilizatori ai BD</a:t>
            </a:r>
          </a:p>
          <a:p>
            <a:r>
              <a:rPr lang="ro-RO"/>
              <a:t>Acordă şi revocă drepturi utilizatorilor BD</a:t>
            </a:r>
          </a:p>
          <a:p>
            <a:r>
              <a:rPr lang="ro-RO"/>
              <a:t>Răspunde de optimizarea BD </a:t>
            </a:r>
          </a:p>
          <a:p>
            <a:r>
              <a:rPr lang="ro-RO"/>
              <a:t>În capul său se sparg oalele dacă BD o ia razna </a:t>
            </a:r>
          </a:p>
          <a:p>
            <a:r>
              <a:rPr lang="ro-RO"/>
              <a:t>Are nevoie şi de alte cursuri (BD 2</a:t>
            </a:r>
            <a:r>
              <a:rPr lang="en-US"/>
              <a:t>/</a:t>
            </a:r>
            <a:r>
              <a:rPr lang="ro-RO"/>
              <a:t> </a:t>
            </a:r>
            <a:r>
              <a:rPr lang="en-US"/>
              <a:t>avansate</a:t>
            </a:r>
            <a:r>
              <a:rPr lang="ro-RO"/>
              <a:t>, Administrarea BD, Programare)</a:t>
            </a:r>
          </a:p>
          <a:p>
            <a:endParaRPr lang="en-US"/>
          </a:p>
        </p:txBody>
      </p:sp>
    </p:spTree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600" dirty="0">
                <a:cs typeface="Arial Unicode MS"/>
              </a:rPr>
              <a:t>Text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7696200" cy="4724400"/>
          </a:xfrm>
        </p:spPr>
        <p:txBody>
          <a:bodyPr/>
          <a:lstStyle/>
          <a:p>
            <a:pPr marL="82550" indent="0">
              <a:buNone/>
            </a:pPr>
            <a:r>
              <a:rPr lang="en-US" dirty="0">
                <a:hlinkClick r:id="rId2"/>
              </a:rPr>
              <a:t>https://github.com/marinfotache/Baze-de-date-I/blob/master/SQL.%20Dialecte%20DB2-%20Oracle-%20PostgreSQL%20si%20SQL%20Server/SQL2009_Cap01_Baze_de_date_SGBD.pdf</a:t>
            </a:r>
            <a:endParaRPr lang="en-US" dirty="0"/>
          </a:p>
          <a:p>
            <a:pPr marL="825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2428565"/>
      </p:ext>
    </p:extLst>
  </p:cSld>
  <p:clrMapOvr>
    <a:masterClrMapping/>
  </p:clrMapOvr>
  <p:transition>
    <p:rand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09712" y="1247775"/>
            <a:ext cx="7634288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7" name="Rectangle 4"/>
          <p:cNvSpPr>
            <a:spLocks noChangeArrowheads="1"/>
          </p:cNvSpPr>
          <p:nvPr/>
        </p:nvSpPr>
        <p:spPr bwMode="auto">
          <a:xfrm>
            <a:off x="1895475" y="14192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4596825"/>
            <a:ext cx="1624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Administratorul</a:t>
            </a:r>
          </a:p>
          <a:p>
            <a:pPr algn="ctr">
              <a:buNone/>
            </a:pPr>
            <a:r>
              <a:rPr lang="ro-RO" sz="1600" b="1"/>
              <a:t>BD</a:t>
            </a:r>
            <a:endParaRPr lang="en-US" sz="1600" b="1"/>
          </a:p>
        </p:txBody>
      </p:sp>
      <p:sp>
        <p:nvSpPr>
          <p:cNvPr id="6" name="TextBox 5"/>
          <p:cNvSpPr txBox="1"/>
          <p:nvPr/>
        </p:nvSpPr>
        <p:spPr>
          <a:xfrm>
            <a:off x="3886200" y="609600"/>
            <a:ext cx="22098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Utilizatori involuntari</a:t>
            </a:r>
            <a:endParaRPr lang="en-US" sz="1600" b="1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-152400"/>
            <a:ext cx="8915400" cy="9906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Niveluri de abstractizare a datelor</a:t>
            </a:r>
            <a:endParaRPr>
              <a:cs typeface="Arial Unicode MS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2514600" y="914400"/>
            <a:ext cx="16764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</p:cNvCxnSpPr>
          <p:nvPr/>
        </p:nvCxnSpPr>
        <p:spPr>
          <a:xfrm rot="16200000" flipH="1">
            <a:off x="5471916" y="442716"/>
            <a:ext cx="295668" cy="1257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495800" y="914400"/>
            <a:ext cx="381000" cy="304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24800" y="533400"/>
            <a:ext cx="121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ro-RO" sz="1600" b="1"/>
              <a:t>Utilizator</a:t>
            </a:r>
          </a:p>
          <a:p>
            <a:pPr>
              <a:buNone/>
            </a:pPr>
            <a:r>
              <a:rPr lang="ro-RO" sz="1600" b="1"/>
              <a:t>ocazional</a:t>
            </a:r>
            <a:endParaRPr lang="en-US" sz="1600" b="1"/>
          </a:p>
        </p:txBody>
      </p:sp>
      <p:cxnSp>
        <p:nvCxnSpPr>
          <p:cNvPr id="21" name="Straight Arrow Connector 20"/>
          <p:cNvCxnSpPr>
            <a:stCxn id="19" idx="1"/>
          </p:cNvCxnSpPr>
          <p:nvPr/>
        </p:nvCxnSpPr>
        <p:spPr>
          <a:xfrm rot="10800000" flipV="1">
            <a:off x="7620000" y="825788"/>
            <a:ext cx="304800" cy="3934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2400" y="2514600"/>
            <a:ext cx="1200970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Dezvoltator</a:t>
            </a:r>
            <a:endParaRPr lang="en-US" sz="1600" b="1"/>
          </a:p>
        </p:txBody>
      </p:sp>
      <p:sp>
        <p:nvSpPr>
          <p:cNvPr id="23" name="TextBox 22"/>
          <p:cNvSpPr txBox="1"/>
          <p:nvPr/>
        </p:nvSpPr>
        <p:spPr>
          <a:xfrm>
            <a:off x="0" y="3657600"/>
            <a:ext cx="1769523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ro-RO" sz="1600" b="1"/>
              <a:t>Analist</a:t>
            </a:r>
            <a:r>
              <a:rPr lang="en-US" sz="1600" b="1"/>
              <a:t>/proiectant</a:t>
            </a:r>
          </a:p>
        </p:txBody>
      </p:sp>
      <p:sp>
        <p:nvSpPr>
          <p:cNvPr id="24" name="Right Arrow 23"/>
          <p:cNvSpPr/>
          <p:nvPr/>
        </p:nvSpPr>
        <p:spPr>
          <a:xfrm rot="19038476">
            <a:off x="1059817" y="3620732"/>
            <a:ext cx="1868074" cy="60740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 rot="21202894">
            <a:off x="1811486" y="4162971"/>
            <a:ext cx="1868074" cy="646388"/>
          </a:xfrm>
          <a:prstGeom prst="rightArrow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ight Arrow 25"/>
          <p:cNvSpPr/>
          <p:nvPr/>
        </p:nvSpPr>
        <p:spPr>
          <a:xfrm rot="1536698">
            <a:off x="1244598" y="5164161"/>
            <a:ext cx="1868074" cy="624623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rand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0"/>
            <a:ext cx="7924800" cy="9144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Evoluţia</a:t>
            </a:r>
            <a:r>
              <a:rPr lang="en-US" dirty="0">
                <a:cs typeface="Arial Unicode MS"/>
              </a:rPr>
              <a:t> (</a:t>
            </a:r>
            <a:r>
              <a:rPr lang="en-US" dirty="0" err="1">
                <a:cs typeface="Arial Unicode MS"/>
              </a:rPr>
              <a:t>incomplet</a:t>
            </a:r>
            <a:r>
              <a:rPr lang="ro-RO" dirty="0">
                <a:cs typeface="Arial Unicode MS"/>
              </a:rPr>
              <a:t>ă a</a:t>
            </a:r>
            <a:r>
              <a:rPr lang="en-US" dirty="0">
                <a:cs typeface="Arial Unicode MS"/>
              </a:rPr>
              <a:t>)</a:t>
            </a:r>
            <a:r>
              <a:rPr lang="ro-RO" dirty="0">
                <a:cs typeface="Arial Unicode MS"/>
              </a:rPr>
              <a:t> bazelor de date</a:t>
            </a:r>
            <a:endParaRPr dirty="0">
              <a:cs typeface="Arial Unicode MS"/>
            </a:endParaRPr>
          </a:p>
        </p:txBody>
      </p:sp>
      <p:sp>
        <p:nvSpPr>
          <p:cNvPr id="23555" name="Rectangle 4"/>
          <p:cNvSpPr>
            <a:spLocks noChangeArrowheads="1"/>
          </p:cNvSpPr>
          <p:nvPr/>
        </p:nvSpPr>
        <p:spPr bwMode="auto">
          <a:xfrm>
            <a:off x="2228850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14400"/>
            <a:ext cx="9144000" cy="604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152400"/>
            <a:ext cx="67056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ierarhic</a:t>
            </a:r>
            <a:endParaRPr>
              <a:cs typeface="Arial Unicode MS"/>
            </a:endParaRPr>
          </a:p>
        </p:txBody>
      </p:sp>
      <p:sp>
        <p:nvSpPr>
          <p:cNvPr id="24579" name="Rectangle 4"/>
          <p:cNvSpPr>
            <a:spLocks noChangeArrowheads="1"/>
          </p:cNvSpPr>
          <p:nvPr/>
        </p:nvSpPr>
        <p:spPr bwMode="auto">
          <a:xfrm>
            <a:off x="1690688" y="2105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4580" name="Picture 3" descr="Fig01_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3438"/>
            <a:ext cx="8991600" cy="602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2590800" y="228600"/>
            <a:ext cx="4343400" cy="6858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reţea</a:t>
            </a:r>
            <a:endParaRPr>
              <a:cs typeface="Arial Unicode MS"/>
            </a:endParaRPr>
          </a:p>
        </p:txBody>
      </p:sp>
      <p:sp>
        <p:nvSpPr>
          <p:cNvPr id="25603" name="Rectangle 4"/>
          <p:cNvSpPr>
            <a:spLocks noChangeArrowheads="1"/>
          </p:cNvSpPr>
          <p:nvPr/>
        </p:nvSpPr>
        <p:spPr bwMode="auto">
          <a:xfrm>
            <a:off x="1733550" y="2076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5604" name="Picture 3" descr="Fig01_0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018588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819400" y="228600"/>
            <a:ext cx="4572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relaţional</a:t>
            </a:r>
            <a:endParaRPr>
              <a:cs typeface="Arial Unicode MS"/>
            </a:endParaRPr>
          </a:p>
        </p:txBody>
      </p:sp>
      <p:sp>
        <p:nvSpPr>
          <p:cNvPr id="26627" name="Rectangle 4"/>
          <p:cNvSpPr>
            <a:spLocks noChangeArrowheads="1"/>
          </p:cNvSpPr>
          <p:nvPr/>
        </p:nvSpPr>
        <p:spPr bwMode="auto">
          <a:xfrm>
            <a:off x="2119313" y="188118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6628" name="Picture 3" descr="Fig01_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770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895600" y="152400"/>
            <a:ext cx="4191000" cy="762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Modelul E-R</a:t>
            </a:r>
            <a:endParaRPr>
              <a:cs typeface="Arial Unicode MS"/>
            </a:endParaRPr>
          </a:p>
        </p:txBody>
      </p:sp>
      <p:sp>
        <p:nvSpPr>
          <p:cNvPr id="27651" name="Rectangle 4"/>
          <p:cNvSpPr>
            <a:spLocks noChangeArrowheads="1"/>
          </p:cNvSpPr>
          <p:nvPr/>
        </p:nvSpPr>
        <p:spPr bwMode="auto">
          <a:xfrm>
            <a:off x="2581275" y="2138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/>
          </a:p>
        </p:txBody>
      </p:sp>
      <p:pic>
        <p:nvPicPr>
          <p:cNvPr id="27652" name="Picture 3" descr="Fig01_0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592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714488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“</a:t>
            </a:r>
            <a:r>
              <a:rPr lang="en-US" dirty="0" err="1">
                <a:cs typeface="Arial Unicode MS"/>
              </a:rPr>
              <a:t>Modelul</a:t>
            </a:r>
            <a:r>
              <a:rPr lang="en-US" dirty="0">
                <a:cs typeface="Arial Unicode MS"/>
              </a:rPr>
              <a:t>” de date XML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904608"/>
            <a:ext cx="6849602" cy="5953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/>
          <p:nvPr/>
        </p:nvSpPr>
        <p:spPr>
          <a:xfrm>
            <a:off x="6914159" y="6516368"/>
            <a:ext cx="222984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ro-RO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Sursa</a:t>
            </a:r>
            <a:r>
              <a:rPr lang="en-US" sz="1800" i="1">
                <a:latin typeface="Segoe UI" pitchFamily="34" charset="0"/>
                <a:ea typeface="Segoe UI" pitchFamily="34" charset="0"/>
                <a:cs typeface="Segoe UI" pitchFamily="34" charset="0"/>
              </a:rPr>
              <a:t>: Ponniah 2007</a:t>
            </a:r>
          </a:p>
        </p:txBody>
      </p:sp>
    </p:spTree>
  </p:cSld>
  <p:clrMapOvr>
    <a:masterClrMapping/>
  </p:clrMapOvr>
  <p:transition>
    <p:rand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cs typeface="Arial Unicode MS"/>
              </a:rPr>
              <a:t>Un “model” de date </a:t>
            </a:r>
            <a:r>
              <a:rPr lang="en-US" dirty="0" err="1">
                <a:cs typeface="Arial Unicode MS"/>
              </a:rPr>
              <a:t>NoSQL</a:t>
            </a:r>
            <a:r>
              <a:rPr lang="en-US" dirty="0">
                <a:cs typeface="Arial Unicode MS"/>
              </a:rPr>
              <a:t> - </a:t>
            </a:r>
            <a:r>
              <a:rPr lang="en-US" dirty="0" err="1">
                <a:cs typeface="Arial Unicode MS"/>
              </a:rPr>
              <a:t>MongoDB</a:t>
            </a:r>
            <a:endParaRPr lang="en-US" dirty="0">
              <a:cs typeface="Arial Unicode M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19200"/>
            <a:ext cx="9144000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db.facturi.insert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( {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_id : 1111,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datafact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new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ISODate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("2011-08-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01T11:00:00Z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"),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codcl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myClientId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, </a:t>
            </a:r>
          </a:p>
          <a:p>
            <a:pPr>
              <a:buNone/>
            </a:pPr>
            <a:r>
              <a:rPr lang="en-US" sz="2000" dirty="0" err="1">
                <a:latin typeface="Arial" pitchFamily="34" charset="0"/>
                <a:cs typeface="Arial" pitchFamily="34" charset="0"/>
              </a:rPr>
              <a:t>linii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[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1,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1',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1000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2,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2,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2', um : 'kg',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Bere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0.12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75,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1050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{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linie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3,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{_id: 5,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denpr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Produs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5', um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buc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grupa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'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Tigari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',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procTVA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.24 },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cantitate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500, </a:t>
            </a:r>
          </a:p>
          <a:p>
            <a:pPr>
              <a:buNone/>
            </a:pPr>
            <a:r>
              <a:rPr lang="en-US" sz="2000" dirty="0">
                <a:latin typeface="Arial" pitchFamily="34" charset="0"/>
                <a:cs typeface="Arial" pitchFamily="34" charset="0"/>
              </a:rPr>
              <a:t>  </a:t>
            </a:r>
            <a:r>
              <a:rPr lang="en-US" sz="2000" dirty="0" err="1">
                <a:latin typeface="Arial" pitchFamily="34" charset="0"/>
                <a:cs typeface="Arial" pitchFamily="34" charset="0"/>
              </a:rPr>
              <a:t>pretunit</a:t>
            </a:r>
            <a:r>
              <a:rPr lang="en-US" sz="2000" dirty="0">
                <a:latin typeface="Arial" pitchFamily="34" charset="0"/>
                <a:cs typeface="Arial" pitchFamily="34" charset="0"/>
              </a:rPr>
              <a:t> : 7060 }  ]   }) ;</a:t>
            </a:r>
          </a:p>
        </p:txBody>
      </p:sp>
    </p:spTree>
  </p:cSld>
  <p:clrMapOvr>
    <a:masterClrMapping/>
  </p:clrMapOvr>
  <p:transition>
    <p:rand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274320"/>
            <a:ext cx="8382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Limbaje</a:t>
            </a:r>
            <a:r>
              <a:rPr lang="en-US" dirty="0">
                <a:cs typeface="Arial Unicode MS"/>
              </a:rPr>
              <a:t> de </a:t>
            </a:r>
            <a:r>
              <a:rPr lang="en-US" dirty="0" err="1">
                <a:cs typeface="Arial Unicode MS"/>
              </a:rPr>
              <a:t>programare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pentru</a:t>
            </a:r>
            <a:r>
              <a:rPr lang="en-US" dirty="0">
                <a:cs typeface="Arial Unicode MS"/>
              </a:rPr>
              <a:t> BD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609600" y="2438400"/>
            <a:ext cx="8534400" cy="4419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ro-RO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600" y="1524000"/>
            <a:ext cx="8610600" cy="5105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Sunt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diferite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limbajele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clasice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(Pascal, C, Basic, Java)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sau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cele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de scripting (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Php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De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obicei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,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n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prezint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ă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 intrucţiuni (grupate în programe), ci comenzi lansate autonom (sau în grupuri 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– script-</a:t>
            </a:r>
            <a:r>
              <a:rPr kumimoji="0" lang="en-US" sz="3200" b="0" i="0" u="none" strike="noStrike" kern="1200" cap="none" spc="0" normalizeH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uri</a:t>
            </a:r>
            <a:r>
              <a:rPr kumimoji="0" lang="en-US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cs typeface="Avenir Medium"/>
              </a:rPr>
              <a:t>)</a:t>
            </a:r>
            <a:endParaRPr kumimoji="0" lang="ro-RO" sz="3200" b="0" i="0" u="none" strike="noStrike" kern="1200" cap="none" spc="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ro-RO" sz="3200" noProof="0" dirty="0">
                <a:latin typeface="Avenir Medium"/>
                <a:cs typeface="Avenir Medium"/>
              </a:rPr>
              <a:t>Pot fi învăţate fără a şti deloc programare</a:t>
            </a:r>
            <a:endParaRPr lang="en-US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dirty="0" err="1">
                <a:latin typeface="Avenir Medium"/>
                <a:cs typeface="Avenir Medium"/>
              </a:rPr>
              <a:t>Cel</a:t>
            </a:r>
            <a:r>
              <a:rPr lang="en-US" sz="3200" dirty="0">
                <a:latin typeface="Avenir Medium"/>
                <a:cs typeface="Avenir Medium"/>
              </a:rPr>
              <a:t> </a:t>
            </a:r>
            <a:r>
              <a:rPr lang="en-US" sz="3200" dirty="0" err="1">
                <a:latin typeface="Avenir Medium"/>
                <a:cs typeface="Avenir Medium"/>
              </a:rPr>
              <a:t>mai</a:t>
            </a:r>
            <a:r>
              <a:rPr lang="en-US" sz="3200" dirty="0">
                <a:latin typeface="Avenir Medium"/>
                <a:cs typeface="Avenir Medium"/>
              </a:rPr>
              <a:t> important: SQL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lang="en-US" sz="3200" noProof="0" dirty="0" err="1">
                <a:latin typeface="Avenir Medium"/>
                <a:cs typeface="Avenir Medium"/>
              </a:rPr>
              <a:t>Altele</a:t>
            </a:r>
            <a:r>
              <a:rPr lang="en-US" sz="3200" noProof="0" dirty="0">
                <a:latin typeface="Avenir Medium"/>
                <a:cs typeface="Avenir Medium"/>
              </a:rPr>
              <a:t>: </a:t>
            </a:r>
            <a:r>
              <a:rPr lang="en-US" sz="3200" noProof="0" dirty="0" err="1">
                <a:latin typeface="Avenir Medium"/>
                <a:cs typeface="Avenir Medium"/>
              </a:rPr>
              <a:t>OQL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LINQ</a:t>
            </a:r>
            <a:r>
              <a:rPr lang="en-US" sz="3200" noProof="0" dirty="0">
                <a:latin typeface="Avenir Medium"/>
                <a:cs typeface="Avenir Medium"/>
              </a:rPr>
              <a:t>, </a:t>
            </a:r>
            <a:r>
              <a:rPr lang="en-US" sz="3200" noProof="0" dirty="0" err="1">
                <a:latin typeface="Avenir Medium"/>
                <a:cs typeface="Avenir Medium"/>
              </a:rPr>
              <a:t>XQuery</a:t>
            </a:r>
            <a:r>
              <a:rPr lang="en-US" sz="3200" noProof="0" dirty="0">
                <a:latin typeface="Avenir Medium"/>
                <a:cs typeface="Avenir Medium"/>
              </a:rPr>
              <a:t>, QBE </a:t>
            </a:r>
            <a:endParaRPr lang="ro-RO" sz="3200" noProof="0" dirty="0">
              <a:latin typeface="Avenir Medium"/>
              <a:cs typeface="Avenir Medium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467600" cy="13716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>
                <a:cs typeface="Arial Unicode MS"/>
              </a:rPr>
              <a:t>Limbaje pentru BD</a:t>
            </a:r>
            <a:br>
              <a:rPr lang="en-US">
                <a:cs typeface="Arial Unicode MS"/>
              </a:rPr>
            </a:br>
            <a:r>
              <a:rPr lang="en-US">
                <a:cs typeface="Arial Unicode MS"/>
              </a:rPr>
              <a:t>Trei tipuri de comenzi</a:t>
            </a:r>
            <a:br>
              <a:rPr>
                <a:cs typeface="Arial Unicode MS"/>
              </a:rPr>
            </a:br>
            <a:endParaRPr>
              <a:cs typeface="Arial Unicode MS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990600" y="1371600"/>
            <a:ext cx="7924800" cy="5410200"/>
          </a:xfrm>
        </p:spPr>
        <p:txBody>
          <a:bodyPr/>
          <a:lstStyle/>
          <a:p>
            <a:pPr algn="just">
              <a:lnSpc>
                <a:spcPct val="90000"/>
              </a:lnSpc>
              <a:buFontTx/>
              <a:buNone/>
            </a:pPr>
            <a:r>
              <a:rPr lang="en-US" sz="2800" dirty="0" err="1"/>
              <a:t>DDL</a:t>
            </a:r>
            <a:r>
              <a:rPr lang="en-US" sz="2800" dirty="0"/>
              <a:t> (Data Definition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M</a:t>
            </a:r>
            <a:r>
              <a:rPr lang="en-US" sz="2400" dirty="0" err="1"/>
              <a:t>odific</a:t>
            </a:r>
            <a:r>
              <a:rPr lang="ro-RO" sz="2400" dirty="0"/>
              <a:t>ă </a:t>
            </a:r>
            <a:r>
              <a:rPr lang="ro-RO" sz="2400" b="1" dirty="0"/>
              <a:t>schema</a:t>
            </a:r>
            <a:r>
              <a:rPr lang="ro-RO" sz="2400" dirty="0"/>
              <a:t> BD</a:t>
            </a:r>
            <a:endParaRPr lang="en-US" sz="2400" dirty="0"/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 err="1"/>
              <a:t>Crea</a:t>
            </a:r>
            <a:r>
              <a:rPr lang="ro-RO" sz="2400" dirty="0"/>
              <a:t>ză, şterg şi modifică obiectele din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</a:t>
            </a:r>
            <a:r>
              <a:rPr lang="en-US" sz="2400" dirty="0"/>
              <a:t>: CREATE TABLE, DROP INDEX, ALTER VIEW</a:t>
            </a:r>
          </a:p>
          <a:p>
            <a:pPr algn="just">
              <a:lnSpc>
                <a:spcPct val="90000"/>
              </a:lnSpc>
              <a:buNone/>
            </a:pPr>
            <a:endParaRPr lang="en-US" sz="1000" dirty="0"/>
          </a:p>
          <a:p>
            <a:pPr algn="just">
              <a:lnSpc>
                <a:spcPct val="90000"/>
              </a:lnSpc>
              <a:buNone/>
            </a:pPr>
            <a:r>
              <a:rPr lang="en-US" sz="2800" dirty="0"/>
              <a:t>DM</a:t>
            </a:r>
            <a:r>
              <a:rPr lang="ro-RO" sz="2800" dirty="0"/>
              <a:t>L (Data Manipulation Language)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en-US" sz="2400" dirty="0"/>
              <a:t>De</a:t>
            </a:r>
            <a:r>
              <a:rPr lang="ro-RO" sz="2400" dirty="0"/>
              <a:t>stinate editării şi prelucrării </a:t>
            </a:r>
            <a:r>
              <a:rPr lang="ro-RO" sz="2400" b="1" dirty="0"/>
              <a:t>conţinutului</a:t>
            </a:r>
            <a:r>
              <a:rPr lang="ro-RO" sz="2400" dirty="0"/>
              <a:t> BD</a:t>
            </a:r>
          </a:p>
          <a:p>
            <a:pPr lvl="1" algn="just">
              <a:lnSpc>
                <a:spcPct val="90000"/>
              </a:lnSpc>
              <a:buFontTx/>
              <a:buChar char="-"/>
            </a:pPr>
            <a:r>
              <a:rPr lang="ro-RO" sz="2400" dirty="0"/>
              <a:t>Ex. INSERT, UPDATE, DELETE, SELECT</a:t>
            </a:r>
          </a:p>
          <a:p>
            <a:pPr algn="just">
              <a:lnSpc>
                <a:spcPct val="90000"/>
              </a:lnSpc>
              <a:buNone/>
            </a:pPr>
            <a:endParaRPr lang="ro-RO" sz="1000" dirty="0"/>
          </a:p>
          <a:p>
            <a:pPr algn="just">
              <a:lnSpc>
                <a:spcPct val="90000"/>
              </a:lnSpc>
              <a:buNone/>
            </a:pPr>
            <a:r>
              <a:rPr lang="ro-RO" sz="2800" dirty="0"/>
              <a:t>DCL (Data Control Language)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C</a:t>
            </a:r>
            <a:r>
              <a:rPr lang="en-US" sz="2400" dirty="0"/>
              <a:t>o</a:t>
            </a:r>
            <a:r>
              <a:rPr lang="ro-RO" sz="2400" dirty="0"/>
              <a:t>ntrolul drepturilor de acces la obiectele BD</a:t>
            </a:r>
          </a:p>
          <a:p>
            <a:pPr lvl="1" algn="just">
              <a:lnSpc>
                <a:spcPct val="90000"/>
              </a:lnSpc>
              <a:buSzPct val="80000"/>
              <a:buFontTx/>
              <a:buChar char="-"/>
            </a:pPr>
            <a:r>
              <a:rPr lang="ro-RO" sz="2400" dirty="0"/>
              <a:t>Ex. CREATE USER, GRANT, REVOKE</a:t>
            </a:r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marL="365760" lvl="1" indent="-283464" algn="just">
              <a:lnSpc>
                <a:spcPct val="90000"/>
              </a:lnSpc>
              <a:spcBef>
                <a:spcPts val="600"/>
              </a:spcBef>
              <a:buSzPct val="80000"/>
              <a:buNone/>
            </a:pPr>
            <a:endParaRPr lang="ro-RO" sz="2400" dirty="0"/>
          </a:p>
          <a:p>
            <a:pPr algn="just">
              <a:lnSpc>
                <a:spcPct val="90000"/>
              </a:lnSpc>
              <a:buNone/>
            </a:pPr>
            <a:endParaRPr lang="ro-RO" sz="2800" dirty="0"/>
          </a:p>
          <a:p>
            <a:pPr algn="just">
              <a:lnSpc>
                <a:spcPct val="90000"/>
              </a:lnSpc>
              <a:buFontTx/>
              <a:buChar char="-"/>
            </a:pPr>
            <a:endParaRPr lang="en-US" sz="2800" dirty="0"/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7724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Există baze de date fără calculatoare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1752600"/>
            <a:ext cx="3733800" cy="1600200"/>
          </a:xfrm>
        </p:spPr>
        <p:txBody>
          <a:bodyPr>
            <a:normAutofit/>
          </a:bodyPr>
          <a:lstStyle/>
          <a:p>
            <a:r>
              <a:rPr lang="ro-RO"/>
              <a:t>În sens larg (de arhivă), da</a:t>
            </a:r>
          </a:p>
          <a:p>
            <a:pPr>
              <a:buNone/>
            </a:pPr>
            <a:endParaRPr lang="en-US"/>
          </a:p>
        </p:txBody>
      </p:sp>
      <p:pic>
        <p:nvPicPr>
          <p:cNvPr id="5" name="Picture 2" descr="C:\Downloads\MC91021588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447800"/>
            <a:ext cx="4064000" cy="3048000"/>
          </a:xfrm>
          <a:prstGeom prst="rect">
            <a:avLst/>
          </a:prstGeom>
          <a:noFill/>
        </p:spPr>
      </p:pic>
      <p:pic>
        <p:nvPicPr>
          <p:cNvPr id="6" name="Picture 3" descr="C:\Downloads\MP90044245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3505200"/>
            <a:ext cx="4800600" cy="3190987"/>
          </a:xfrm>
          <a:prstGeom prst="rect">
            <a:avLst/>
          </a:prstGeom>
          <a:noFill/>
        </p:spPr>
      </p:pic>
      <p:sp>
        <p:nvSpPr>
          <p:cNvPr id="7" name="Text Placeholder 2"/>
          <p:cNvSpPr txBox="1">
            <a:spLocks/>
          </p:cNvSpPr>
          <p:nvPr/>
        </p:nvSpPr>
        <p:spPr>
          <a:xfrm>
            <a:off x="5105400" y="4800600"/>
            <a:ext cx="3733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65125" indent="-282575" algn="l" eaLnBrk="0" hangingPunct="0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>
                <a:latin typeface="Avenir Medium"/>
                <a:cs typeface="Avenir Medium"/>
              </a:rPr>
              <a:t>Prop</a:t>
            </a:r>
            <a:r>
              <a:rPr lang="en-US">
                <a:latin typeface="Avenir Medium"/>
                <a:cs typeface="Avenir Medium"/>
              </a:rPr>
              <a:t>r</a:t>
            </a:r>
            <a:r>
              <a:rPr lang="ro-RO">
                <a:latin typeface="Avenir Medium"/>
                <a:cs typeface="Avenir Medium"/>
              </a:rPr>
              <a:t>iu</a:t>
            </a:r>
            <a:r>
              <a:rPr lang="en-US">
                <a:latin typeface="Avenir Medium"/>
                <a:cs typeface="Avenir Medium"/>
              </a:rPr>
              <a:t>-zis</a:t>
            </a:r>
            <a:r>
              <a:rPr lang="ro-RO">
                <a:latin typeface="Avenir Medium"/>
                <a:cs typeface="Avenir Medium"/>
              </a:rPr>
              <a:t>, </a:t>
            </a:r>
            <a:r>
              <a:rPr lang="en-US">
                <a:latin typeface="Avenir Medium"/>
                <a:cs typeface="Avenir Medium"/>
              </a:rPr>
              <a:t>nu !</a:t>
            </a:r>
            <a:endParaRPr lang="ro-RO">
              <a:latin typeface="Avenir Medium"/>
              <a:cs typeface="Avenir Medium"/>
            </a:endParaRPr>
          </a:p>
          <a:p>
            <a:endParaRPr lang="en-US"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74638"/>
            <a:ext cx="7790688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Teme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actuale</a:t>
            </a:r>
            <a:r>
              <a:rPr lang="en-US" dirty="0">
                <a:cs typeface="Arial Unicode MS"/>
              </a:rPr>
              <a:t> </a:t>
            </a:r>
            <a:r>
              <a:rPr lang="ro-RO" dirty="0">
                <a:cs typeface="Arial Unicode MS"/>
              </a:rPr>
              <a:t>în bazele de date și domenii conexe</a:t>
            </a:r>
            <a:endParaRPr lang="en-US" dirty="0">
              <a:cs typeface="Arial Unicode M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8324088" cy="4800600"/>
          </a:xfrm>
        </p:spPr>
        <p:txBody>
          <a:bodyPr>
            <a:normAutofit lnSpcReduction="10000"/>
          </a:bodyPr>
          <a:lstStyle/>
          <a:p>
            <a:r>
              <a:rPr lang="ro-RO" dirty="0"/>
              <a:t>Tehnologii şi servere NoSQL (</a:t>
            </a:r>
            <a:r>
              <a:rPr lang="en-GB" dirty="0"/>
              <a:t>Dynamo, </a:t>
            </a:r>
            <a:r>
              <a:rPr lang="en-GB" dirty="0" err="1"/>
              <a:t>MongoDB</a:t>
            </a:r>
            <a:r>
              <a:rPr lang="en-GB" dirty="0"/>
              <a:t>, </a:t>
            </a:r>
            <a:r>
              <a:rPr lang="en-GB" dirty="0" err="1"/>
              <a:t>CouchDB</a:t>
            </a:r>
            <a:r>
              <a:rPr lang="en-GB" dirty="0"/>
              <a:t>, </a:t>
            </a:r>
            <a:r>
              <a:rPr lang="ro-RO" dirty="0"/>
              <a:t> Cassandra, Neo4j etc.)</a:t>
            </a:r>
          </a:p>
          <a:p>
            <a:r>
              <a:rPr lang="ro-RO" dirty="0"/>
              <a:t>Servere NewSQL (</a:t>
            </a:r>
            <a:r>
              <a:rPr lang="en-GB" dirty="0" err="1"/>
              <a:t>VoltDB</a:t>
            </a:r>
            <a:r>
              <a:rPr lang="en-GB" dirty="0"/>
              <a:t>, MySQL Cluster, </a:t>
            </a:r>
            <a:r>
              <a:rPr lang="en-GB" dirty="0" err="1"/>
              <a:t>Clustrix</a:t>
            </a:r>
            <a:r>
              <a:rPr lang="ro-RO" dirty="0"/>
              <a:t>)</a:t>
            </a:r>
          </a:p>
          <a:p>
            <a:r>
              <a:rPr lang="ro-RO" dirty="0" err="1"/>
              <a:t>Hadoop</a:t>
            </a:r>
            <a:r>
              <a:rPr lang="ro-RO" dirty="0"/>
              <a:t> (HDFS, </a:t>
            </a:r>
            <a:r>
              <a:rPr lang="ro-RO" dirty="0" err="1"/>
              <a:t>Map</a:t>
            </a:r>
            <a:r>
              <a:rPr lang="ro-RO" dirty="0"/>
              <a:t>-Reduce, </a:t>
            </a:r>
            <a:r>
              <a:rPr lang="ro-RO" dirty="0" err="1"/>
              <a:t>Hive</a:t>
            </a:r>
            <a:r>
              <a:rPr lang="ro-RO" dirty="0"/>
              <a:t>, ...)</a:t>
            </a:r>
          </a:p>
          <a:p>
            <a:r>
              <a:rPr lang="ro-RO" dirty="0"/>
              <a:t>Apache </a:t>
            </a:r>
            <a:r>
              <a:rPr lang="ro-RO" dirty="0" err="1"/>
              <a:t>Spark</a:t>
            </a:r>
            <a:r>
              <a:rPr lang="ro-RO" dirty="0"/>
              <a:t> </a:t>
            </a:r>
          </a:p>
          <a:p>
            <a:r>
              <a:rPr lang="ro-RO" dirty="0"/>
              <a:t>BigData</a:t>
            </a:r>
          </a:p>
          <a:p>
            <a:r>
              <a:rPr lang="ro-RO" dirty="0"/>
              <a:t>Analytics</a:t>
            </a:r>
          </a:p>
          <a:p>
            <a:r>
              <a:rPr lang="ro-RO" dirty="0"/>
              <a:t>Data Mining</a:t>
            </a:r>
          </a:p>
          <a:p>
            <a:r>
              <a:rPr lang="ro-RO" dirty="0"/>
              <a:t>Semantic Web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 descr="Student curi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5856" y="655319"/>
            <a:ext cx="2978144" cy="2171701"/>
          </a:xfrm>
          <a:prstGeom prst="rect">
            <a:avLst/>
          </a:prstGeom>
          <a:noFill/>
        </p:spPr>
      </p:pic>
      <p:pic>
        <p:nvPicPr>
          <p:cNvPr id="11266" name="Picture 2" descr="Femeie Plictisit study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19600"/>
            <a:ext cx="3343276" cy="22288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0"/>
            <a:ext cx="79248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 dirty="0">
                <a:cs typeface="Arial Unicode MS"/>
              </a:rPr>
              <a:t>Două </a:t>
            </a:r>
            <a:r>
              <a:rPr lang="ro-RO" dirty="0" err="1">
                <a:cs typeface="Arial Unicode MS"/>
              </a:rPr>
              <a:t>ţinte</a:t>
            </a:r>
            <a:r>
              <a:rPr lang="ro-RO" dirty="0">
                <a:cs typeface="Arial Unicode MS"/>
              </a:rPr>
              <a:t>/victime și jumătate ale cursului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828800" y="3124200"/>
            <a:ext cx="7162800" cy="1752600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>
                <a:cs typeface="Avenir Medium"/>
              </a:rPr>
              <a:t>Studenți</a:t>
            </a:r>
            <a:r>
              <a:rPr lang="en-US" dirty="0">
                <a:cs typeface="Avenir Medium"/>
              </a:rPr>
              <a:t> ai </a:t>
            </a:r>
            <a:r>
              <a:rPr lang="en-US" dirty="0" err="1">
                <a:cs typeface="Avenir Medium"/>
              </a:rPr>
              <a:t>specializării</a:t>
            </a:r>
            <a:r>
              <a:rPr lang="en-US" dirty="0">
                <a:cs typeface="Avenir Medium"/>
              </a:rPr>
              <a:t> Statistic</a:t>
            </a:r>
            <a:r>
              <a:rPr lang="ro-RO" dirty="0">
                <a:cs typeface="Avenir Medium"/>
              </a:rPr>
              <a:t>ă...</a:t>
            </a:r>
            <a:endParaRPr lang="en-US" dirty="0">
              <a:cs typeface="Avenir Medium"/>
            </a:endParaRPr>
          </a:p>
          <a:p>
            <a:pPr lvl="1"/>
            <a:r>
              <a:rPr lang="ro-RO" dirty="0">
                <a:latin typeface="Avenir Medium"/>
                <a:cs typeface="Avenir Medium"/>
              </a:rPr>
              <a:t>Ceva mai reticenți la început (dacă mă pricep la SPSS, la ce-mi mai trebuie SQL?)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În mare parte, datele economice de analizat nu se iau din chestionare, ci din BD</a:t>
            </a:r>
          </a:p>
          <a:p>
            <a:pPr lvl="1"/>
            <a:r>
              <a:rPr lang="ro-RO" dirty="0">
                <a:latin typeface="Avenir Medium"/>
                <a:cs typeface="Avenir Medium"/>
              </a:rPr>
              <a:t>Bonus: R (</a:t>
            </a:r>
            <a:r>
              <a:rPr lang="ro-RO" dirty="0" err="1">
                <a:latin typeface="Avenir Medium"/>
                <a:cs typeface="Avenir Medium"/>
              </a:rPr>
              <a:t>tidyverse</a:t>
            </a:r>
            <a:r>
              <a:rPr lang="ro-RO" dirty="0">
                <a:latin typeface="Avenir Medium"/>
                <a:cs typeface="Avenir Medium"/>
              </a:rPr>
              <a:t>)!</a:t>
            </a:r>
          </a:p>
          <a:p>
            <a:pPr lvl="1"/>
            <a:endParaRPr lang="ro-RO" dirty="0">
              <a:latin typeface="Avenir Medium"/>
              <a:cs typeface="Avenir Medium"/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609600" y="1143000"/>
            <a:ext cx="6400800" cy="16002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2"/>
              <a:buChar char=""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Studenţi InfoEc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Cooperanţi (de obicei)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BD repre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z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intă, alături de programare şi analiză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/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proiectarea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, un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pilon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esen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ţial al cunoştinţelor de bază pentru un ab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s</a:t>
            </a:r>
            <a:r>
              <a:rPr kumimoji="0" lang="ro-RO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Medium"/>
                <a:ea typeface="+mn-ea"/>
                <a:cs typeface="Avenir Medium"/>
              </a:rPr>
              <a:t>olvent IE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533400" y="2590800"/>
            <a:ext cx="7924800" cy="609600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Tx/>
              <a:buFont typeface="Verdana"/>
              <a:buChar char="◦"/>
              <a:tabLst/>
              <a:defRPr/>
            </a:pPr>
            <a:r>
              <a:rPr lang="ro-RO" dirty="0">
                <a:latin typeface="Avenir Medium"/>
                <a:cs typeface="Avenir Medium"/>
              </a:rPr>
              <a:t>Un număr considerabil de posturi IT (dezvoltare, testare, administrare...) necesită cunoștințe de BD </a:t>
            </a:r>
            <a:endParaRPr kumimoji="0" lang="ro-RO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venir Medium"/>
              <a:ea typeface="+mn-ea"/>
              <a:cs typeface="Avenir Medium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C76F275-89DF-0143-88F8-0F099C2E2ADA}"/>
              </a:ext>
            </a:extLst>
          </p:cNvPr>
          <p:cNvSpPr txBox="1">
            <a:spLocks/>
          </p:cNvSpPr>
          <p:nvPr/>
        </p:nvSpPr>
        <p:spPr bwMode="auto">
          <a:xfrm>
            <a:off x="2286000" y="4953000"/>
            <a:ext cx="68580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365125" indent="-282575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Char char=""/>
              <a:defRPr sz="2800" kern="1200">
                <a:solidFill>
                  <a:schemeClr val="tx1"/>
                </a:solidFill>
                <a:latin typeface="Avenir Medium"/>
                <a:ea typeface="+mn-ea"/>
                <a:cs typeface="+mn-cs"/>
              </a:defRPr>
            </a:lvl1pPr>
            <a:lvl2pPr marL="639763" indent="-236538" algn="l" rtl="0" eaLnBrk="0" fontAlgn="base" hangingPunct="0">
              <a:spcBef>
                <a:spcPts val="55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◦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88582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 2" pitchFamily="18" charset="2"/>
              <a:buChar char=""/>
              <a:defRPr sz="2200" kern="1200">
                <a:solidFill>
                  <a:schemeClr val="tx1"/>
                </a:solidFill>
                <a:latin typeface="Book Antiqua"/>
                <a:ea typeface="+mn-ea"/>
                <a:cs typeface="+mn-cs"/>
              </a:defRPr>
            </a:lvl3pPr>
            <a:lvl4pPr marL="1096963" indent="-1730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32D2E"/>
              </a:buClr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9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4AA33"/>
              </a:buClr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>
              <a:lnSpc>
                <a:spcPct val="100000"/>
              </a:lnSpc>
            </a:pPr>
            <a:r>
              <a:rPr lang="en-US" dirty="0" err="1">
                <a:cs typeface="Avenir Medium"/>
              </a:rPr>
              <a:t>Studenți</a:t>
            </a:r>
            <a:r>
              <a:rPr lang="en-US" dirty="0">
                <a:cs typeface="Avenir Medium"/>
              </a:rPr>
              <a:t> ai </a:t>
            </a:r>
            <a:r>
              <a:rPr lang="en-US" dirty="0" err="1">
                <a:cs typeface="Avenir Medium"/>
              </a:rPr>
              <a:t>specializării</a:t>
            </a:r>
            <a:r>
              <a:rPr lang="en-US" dirty="0">
                <a:cs typeface="Avenir Medium"/>
              </a:rPr>
              <a:t> </a:t>
            </a:r>
            <a:r>
              <a:rPr lang="ro-RO" dirty="0">
                <a:cs typeface="Avenir Medium"/>
              </a:rPr>
              <a:t>Contabilitate...</a:t>
            </a:r>
            <a:endParaRPr lang="en-US" dirty="0">
              <a:cs typeface="Avenir Medium"/>
            </a:endParaRPr>
          </a:p>
          <a:p>
            <a:pPr lvl="1">
              <a:lnSpc>
                <a:spcPct val="100000"/>
              </a:lnSpc>
            </a:pPr>
            <a:r>
              <a:rPr lang="ro-RO" dirty="0">
                <a:latin typeface="Avenir Medium"/>
                <a:cs typeface="Avenir Medium"/>
              </a:rPr>
              <a:t>Cei mai deprimați/nemulțumiți de chinul BD</a:t>
            </a:r>
          </a:p>
          <a:p>
            <a:pPr lvl="1">
              <a:lnSpc>
                <a:spcPct val="100000"/>
              </a:lnSpc>
            </a:pPr>
            <a:r>
              <a:rPr lang="ro-RO" dirty="0">
                <a:latin typeface="Avenir Medium"/>
                <a:cs typeface="Avenir Medium"/>
              </a:rPr>
              <a:t>Atitudine clasică: ”Ce-ai cu noi, mă, / Pentru ce să dăm cu var?” </a:t>
            </a:r>
          </a:p>
          <a:p>
            <a:pPr lvl="1">
              <a:lnSpc>
                <a:spcPct val="100000"/>
              </a:lnSpc>
            </a:pPr>
            <a:r>
              <a:rPr lang="ro-RO" dirty="0">
                <a:latin typeface="Avenir Medium"/>
                <a:cs typeface="Avenir Medium"/>
              </a:rPr>
              <a:t>Impas epistemologic: cursul este opțional, deci e vorba de masochism :-)</a:t>
            </a:r>
          </a:p>
          <a:p>
            <a:pPr lvl="1">
              <a:lnSpc>
                <a:spcPct val="100000"/>
              </a:lnSpc>
            </a:pPr>
            <a:endParaRPr lang="ro-RO" dirty="0">
              <a:latin typeface="Avenir Medium"/>
              <a:cs typeface="Avenir Medium"/>
            </a:endParaRPr>
          </a:p>
        </p:txBody>
      </p:sp>
    </p:spTree>
  </p:cSld>
  <p:clrMapOvr>
    <a:masterClrMapping/>
  </p:clrMapOvr>
  <p:transition>
    <p:rand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>
                <a:cs typeface="Arial Unicode MS"/>
              </a:rPr>
              <a:t>Dificult</a:t>
            </a:r>
            <a:r>
              <a:rPr lang="ro-RO">
                <a:cs typeface="Arial Unicode MS"/>
              </a:rPr>
              <a:t>ăţi majore ale cursului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219200"/>
            <a:ext cx="6934200" cy="4114800"/>
          </a:xfrm>
        </p:spPr>
        <p:txBody>
          <a:bodyPr/>
          <a:lstStyle/>
          <a:p>
            <a:r>
              <a:rPr lang="ro-RO"/>
              <a:t>Nu este de tocit, ci de înţeles</a:t>
            </a:r>
          </a:p>
          <a:p>
            <a:r>
              <a:rPr lang="ro-RO"/>
              <a:t>Trebuie exersat (lucrat)</a:t>
            </a:r>
          </a:p>
          <a:p>
            <a:pPr>
              <a:buNone/>
            </a:pPr>
            <a:endParaRPr lang="en-US"/>
          </a:p>
        </p:txBody>
      </p:sp>
      <p:pic>
        <p:nvPicPr>
          <p:cNvPr id="43010" name="Picture 2" descr="C:\Downloads\MP90043072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 l="4630" r="4630"/>
          <a:stretch>
            <a:fillRect/>
          </a:stretch>
        </p:blipFill>
        <p:spPr bwMode="auto">
          <a:prstGeom prst="rect">
            <a:avLst/>
          </a:prstGeom>
          <a:noFill/>
        </p:spPr>
      </p:pic>
      <p:pic>
        <p:nvPicPr>
          <p:cNvPr id="5" name="Picture 2" descr="C:\Downloads\MP90042241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759" y="3581400"/>
            <a:ext cx="4459441" cy="29718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Examinare. Cum v</a:t>
            </a:r>
            <a:r>
              <a:rPr lang="en-US">
                <a:cs typeface="Arial Unicode MS"/>
              </a:rPr>
              <a:t>-o</a:t>
            </a:r>
            <a:r>
              <a:rPr lang="ro-RO">
                <a:cs typeface="Arial Unicode MS"/>
              </a:rPr>
              <a:t> doriţi...</a:t>
            </a:r>
            <a:endParaRPr lang="en-US">
              <a:cs typeface="Arial Unicode MS"/>
            </a:endParaRPr>
          </a:p>
        </p:txBody>
      </p:sp>
      <p:pic>
        <p:nvPicPr>
          <p:cNvPr id="46082" name="Picture 2" descr="C:\Downloads\MP900402266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366459"/>
            <a:ext cx="3505200" cy="5262941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... şi cum o să se desfăşoare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066800" y="2971800"/>
            <a:ext cx="3733800" cy="2590800"/>
          </a:xfrm>
        </p:spPr>
        <p:txBody>
          <a:bodyPr/>
          <a:lstStyle/>
          <a:p>
            <a:r>
              <a:rPr lang="ro-RO" dirty="0"/>
              <a:t>Curs</a:t>
            </a:r>
          </a:p>
          <a:p>
            <a:pPr lvl="1"/>
            <a:r>
              <a:rPr lang="ro-RO" dirty="0"/>
              <a:t>Teste </a:t>
            </a:r>
            <a:r>
              <a:rPr lang="ro-RO" dirty="0" err="1"/>
              <a:t>Moodle</a:t>
            </a:r>
            <a:endParaRPr lang="ro-RO" dirty="0"/>
          </a:p>
          <a:p>
            <a:pPr lvl="1"/>
            <a:r>
              <a:rPr lang="ro-RO" dirty="0"/>
              <a:t>Examen(e) scrise</a:t>
            </a:r>
          </a:p>
          <a:p>
            <a:r>
              <a:rPr lang="ro-RO" dirty="0"/>
              <a:t>Laborator</a:t>
            </a:r>
          </a:p>
          <a:p>
            <a:pPr lvl="1"/>
            <a:r>
              <a:rPr lang="en-US" dirty="0" err="1"/>
              <a:t>Teme</a:t>
            </a:r>
            <a:r>
              <a:rPr lang="en-US" dirty="0"/>
              <a:t> (pe </a:t>
            </a:r>
            <a:r>
              <a:rPr lang="en-US" dirty="0" err="1"/>
              <a:t>echipe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Proiecte</a:t>
            </a:r>
            <a:r>
              <a:rPr lang="en-US" dirty="0"/>
              <a:t> (pe </a:t>
            </a:r>
            <a:r>
              <a:rPr lang="en-US" dirty="0" err="1"/>
              <a:t>echipe</a:t>
            </a:r>
            <a:r>
              <a:rPr lang="en-US" dirty="0"/>
              <a:t>)</a:t>
            </a:r>
          </a:p>
        </p:txBody>
      </p:sp>
      <p:pic>
        <p:nvPicPr>
          <p:cNvPr id="45058" name="Picture 2" descr="C:\Downloads\MP900427807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3733800" cy="2377380"/>
          </a:xfrm>
          <a:prstGeom prst="rect">
            <a:avLst/>
          </a:prstGeom>
          <a:noFill/>
        </p:spPr>
      </p:pic>
      <p:pic>
        <p:nvPicPr>
          <p:cNvPr id="45059" name="Picture 3" descr="C:\Downloads\MP90039988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4191000"/>
            <a:ext cx="3901440" cy="2599944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</a:t>
            </a:r>
            <a:r>
              <a:rPr lang="ro-RO" dirty="0" err="1">
                <a:cs typeface="Arial Unicode MS"/>
              </a:rPr>
              <a:t>InfoEc</a:t>
            </a:r>
            <a:r>
              <a:rPr lang="ro-RO" dirty="0">
                <a:cs typeface="Arial Unicode MS"/>
              </a:rPr>
              <a:t>*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22948" y="2015941"/>
            <a:ext cx="3711452" cy="990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o-RO" dirty="0"/>
              <a:t>Marin </a:t>
            </a:r>
          </a:p>
          <a:p>
            <a:pPr>
              <a:buNone/>
            </a:pPr>
            <a:r>
              <a:rPr lang="ro-RO" dirty="0"/>
              <a:t>Fotache</a:t>
            </a:r>
          </a:p>
        </p:txBody>
      </p:sp>
      <p:pic>
        <p:nvPicPr>
          <p:cNvPr id="1034" name="Picture 10" descr="Strîmbei Cătăl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8188" y="4882178"/>
            <a:ext cx="1153252" cy="1553363"/>
          </a:xfrm>
          <a:prstGeom prst="rect">
            <a:avLst/>
          </a:prstGeom>
          <a:noFill/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219200" y="3378338"/>
            <a:ext cx="2362200" cy="1066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Octavian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Dospinescu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438400" y="4976279"/>
            <a:ext cx="5236356" cy="141133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Cătălin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Strîmbei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(as DBA)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822141"/>
            <a:ext cx="1320800" cy="1320800"/>
          </a:xfrm>
          <a:prstGeom prst="rect">
            <a:avLst/>
          </a:prstGeo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1371600" y="1079066"/>
            <a:ext cx="18288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Armand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Bertea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" y="3017971"/>
            <a:ext cx="1231761" cy="1522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292" y="2015941"/>
            <a:ext cx="1197708" cy="154300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83286A-5AD0-8242-89E2-1C63D1393F14}"/>
              </a:ext>
            </a:extLst>
          </p:cNvPr>
          <p:cNvSpPr txBox="1">
            <a:spLocks/>
          </p:cNvSpPr>
          <p:nvPr/>
        </p:nvSpPr>
        <p:spPr>
          <a:xfrm>
            <a:off x="2436258" y="5266697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0FE2D-014F-B543-A531-A048C9D46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58" y="5053291"/>
            <a:ext cx="1270000" cy="127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852EA2-E2CB-B643-BC31-46E91E23397D}"/>
              </a:ext>
            </a:extLst>
          </p:cNvPr>
          <p:cNvSpPr txBox="1">
            <a:spLocks/>
          </p:cNvSpPr>
          <p:nvPr/>
        </p:nvSpPr>
        <p:spPr>
          <a:xfrm>
            <a:off x="6983754" y="3592987"/>
            <a:ext cx="2007846" cy="9893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Bogdan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Sandu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F9DB73-FE43-1943-BA87-C0E9FFFD8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65" y="3286937"/>
            <a:ext cx="1163337" cy="1396004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F6F1DA6-993B-8B4E-AA19-950653F05A45}"/>
              </a:ext>
            </a:extLst>
          </p:cNvPr>
          <p:cNvSpPr txBox="1">
            <a:spLocks/>
          </p:cNvSpPr>
          <p:nvPr/>
        </p:nvSpPr>
        <p:spPr>
          <a:xfrm>
            <a:off x="5471076" y="976408"/>
            <a:ext cx="17526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George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Talabă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D2F335-339B-E54E-8EEE-28F6B997E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074" y="685800"/>
            <a:ext cx="1305652" cy="1305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3EE01-994C-8340-9C39-8303A6002E97}"/>
              </a:ext>
            </a:extLst>
          </p:cNvPr>
          <p:cNvSpPr txBox="1"/>
          <p:nvPr/>
        </p:nvSpPr>
        <p:spPr>
          <a:xfrm>
            <a:off x="947860" y="6553200"/>
            <a:ext cx="804374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RO" sz="1200" dirty="0"/>
              <a:t>* Disclaimer: o parte din poze au fost editate grosolan cu Adobe PhotoShop-ul, iar persoanele sunt, în realitate, mult mai vârstă</a:t>
            </a:r>
          </a:p>
        </p:txBody>
      </p:sp>
    </p:spTree>
  </p:cSld>
  <p:clrMapOvr>
    <a:masterClrMapping/>
  </p:clrMapOvr>
  <p:transition>
    <p:rand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Contabilitate...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211583" y="3295113"/>
            <a:ext cx="3399017" cy="724481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ro-RO" dirty="0"/>
              <a:t>Marin </a:t>
            </a:r>
          </a:p>
          <a:p>
            <a:pPr>
              <a:buNone/>
            </a:pPr>
            <a:r>
              <a:rPr lang="ro-RO" dirty="0"/>
              <a:t>Fotache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075" y="3028995"/>
            <a:ext cx="1197708" cy="154300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83286A-5AD0-8242-89E2-1C63D1393F14}"/>
              </a:ext>
            </a:extLst>
          </p:cNvPr>
          <p:cNvSpPr txBox="1">
            <a:spLocks/>
          </p:cNvSpPr>
          <p:nvPr/>
        </p:nvSpPr>
        <p:spPr>
          <a:xfrm>
            <a:off x="2436258" y="5266697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0FE2D-014F-B543-A531-A048C9D46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458" y="5053291"/>
            <a:ext cx="1270000" cy="127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852EA2-E2CB-B643-BC31-46E91E23397D}"/>
              </a:ext>
            </a:extLst>
          </p:cNvPr>
          <p:cNvSpPr txBox="1">
            <a:spLocks/>
          </p:cNvSpPr>
          <p:nvPr/>
        </p:nvSpPr>
        <p:spPr>
          <a:xfrm>
            <a:off x="7315200" y="1600200"/>
            <a:ext cx="1701125" cy="72448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Bogdan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Sandu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F9DB73-FE43-1943-BA87-C0E9FFFD8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475" y="1234008"/>
            <a:ext cx="1163337" cy="13960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1F2FA72-BCB8-1244-B2D5-25C8D467C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9124" y="1376069"/>
            <a:ext cx="1752601" cy="1336516"/>
          </a:xfrm>
          <a:prstGeom prst="rect">
            <a:avLst/>
          </a:prstGeom>
        </p:spPr>
      </p:pic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050B734F-54A5-8A4F-8E74-9CA5BE1F99F1}"/>
              </a:ext>
            </a:extLst>
          </p:cNvPr>
          <p:cNvSpPr txBox="1">
            <a:spLocks/>
          </p:cNvSpPr>
          <p:nvPr/>
        </p:nvSpPr>
        <p:spPr>
          <a:xfrm>
            <a:off x="158836" y="1368448"/>
            <a:ext cx="1517564" cy="133651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b="1" dirty="0">
                <a:latin typeface="+mn-lt"/>
              </a:rPr>
              <a:t>Kristó Róbert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Synygy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Arezzo Sky</a:t>
            </a:r>
            <a:endParaRPr kumimoji="0" lang="ro-RO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3A62F715-F775-E343-83B2-B6EC7B89D5D4}"/>
              </a:ext>
            </a:extLst>
          </p:cNvPr>
          <p:cNvSpPr txBox="1">
            <a:spLocks/>
          </p:cNvSpPr>
          <p:nvPr/>
        </p:nvSpPr>
        <p:spPr>
          <a:xfrm>
            <a:off x="5584666" y="5208975"/>
            <a:ext cx="1325618" cy="106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Lucian Lazăr</a:t>
            </a:r>
          </a:p>
          <a:p>
            <a:pPr marL="365760" lvl="0" indent="-283464" algn="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defRPr/>
            </a:pPr>
            <a:r>
              <a:rPr lang="ro-RO" sz="1600" dirty="0">
                <a:latin typeface="+mn-lt"/>
              </a:rPr>
              <a:t>Optymyze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34CE0AA-ED2B-EF4A-971F-36A81C6AE3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570" y="4555667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43433"/>
      </p:ext>
    </p:extLst>
  </p:cSld>
  <p:clrMapOvr>
    <a:masterClrMapping/>
  </p:clrMapOvr>
  <p:transition>
    <p:rand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</a:t>
            </a:r>
            <a:r>
              <a:rPr lang="ro-RO" dirty="0" err="1">
                <a:cs typeface="Arial Unicode MS"/>
              </a:rPr>
              <a:t>InfoEc</a:t>
            </a:r>
            <a:r>
              <a:rPr lang="ro-RO" dirty="0">
                <a:cs typeface="Arial Unicode MS"/>
              </a:rPr>
              <a:t>*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822948" y="2015941"/>
            <a:ext cx="3711452" cy="9906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o-RO" dirty="0"/>
              <a:t>Marin </a:t>
            </a:r>
          </a:p>
          <a:p>
            <a:pPr>
              <a:buNone/>
            </a:pPr>
            <a:r>
              <a:rPr lang="ro-RO" dirty="0"/>
              <a:t>Fotache</a:t>
            </a:r>
          </a:p>
        </p:txBody>
      </p:sp>
      <p:pic>
        <p:nvPicPr>
          <p:cNvPr id="1034" name="Picture 10" descr="Strîmbei Cătăli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8188" y="4882178"/>
            <a:ext cx="1153252" cy="1553363"/>
          </a:xfrm>
          <a:prstGeom prst="rect">
            <a:avLst/>
          </a:prstGeom>
          <a:noFill/>
        </p:spPr>
      </p:pic>
      <p:sp>
        <p:nvSpPr>
          <p:cNvPr id="12" name="Text Placeholder 2"/>
          <p:cNvSpPr txBox="1">
            <a:spLocks/>
          </p:cNvSpPr>
          <p:nvPr/>
        </p:nvSpPr>
        <p:spPr>
          <a:xfrm>
            <a:off x="1219200" y="3378338"/>
            <a:ext cx="2362200" cy="1066801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Octavian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Dospinescu</a:t>
            </a:r>
          </a:p>
        </p:txBody>
      </p:sp>
      <p:sp>
        <p:nvSpPr>
          <p:cNvPr id="15" name="Text Placeholder 2"/>
          <p:cNvSpPr txBox="1">
            <a:spLocks/>
          </p:cNvSpPr>
          <p:nvPr/>
        </p:nvSpPr>
        <p:spPr>
          <a:xfrm>
            <a:off x="2438400" y="4976279"/>
            <a:ext cx="5236356" cy="1411337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Cătălin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Strîmbei</a:t>
            </a:r>
            <a:r>
              <a:rPr kumimoji="0" lang="ro-RO" sz="32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(as DBA)</a:t>
            </a:r>
            <a:endParaRPr kumimoji="0" lang="ro-RO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822141"/>
            <a:ext cx="1320800" cy="1320800"/>
          </a:xfrm>
          <a:prstGeom prst="rect">
            <a:avLst/>
          </a:prstGeom>
        </p:spPr>
      </p:pic>
      <p:sp>
        <p:nvSpPr>
          <p:cNvPr id="17" name="Text Placeholder 2"/>
          <p:cNvSpPr txBox="1">
            <a:spLocks/>
          </p:cNvSpPr>
          <p:nvPr/>
        </p:nvSpPr>
        <p:spPr>
          <a:xfrm>
            <a:off x="1371600" y="1079066"/>
            <a:ext cx="18288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lang="ro-RO" sz="3200" dirty="0">
                <a:latin typeface="+mn-lt"/>
              </a:rPr>
              <a:t>Armand</a:t>
            </a: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Bertea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" y="3017971"/>
            <a:ext cx="1231761" cy="15226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5292" y="2015941"/>
            <a:ext cx="1197708" cy="1543005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3C83286A-5AD0-8242-89E2-1C63D1393F14}"/>
              </a:ext>
            </a:extLst>
          </p:cNvPr>
          <p:cNvSpPr txBox="1">
            <a:spLocks/>
          </p:cNvSpPr>
          <p:nvPr/>
        </p:nvSpPr>
        <p:spPr>
          <a:xfrm>
            <a:off x="2436258" y="5266697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10FE2D-014F-B543-A531-A048C9D46D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5458" y="5053291"/>
            <a:ext cx="1270000" cy="1270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B7852EA2-E2CB-B643-BC31-46E91E23397D}"/>
              </a:ext>
            </a:extLst>
          </p:cNvPr>
          <p:cNvSpPr txBox="1">
            <a:spLocks/>
          </p:cNvSpPr>
          <p:nvPr/>
        </p:nvSpPr>
        <p:spPr>
          <a:xfrm>
            <a:off x="6983754" y="3592987"/>
            <a:ext cx="2007846" cy="98935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Bogdan </a:t>
            </a: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Sandu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F9DB73-FE43-1943-BA87-C0E9FFFD8C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9065" y="3286937"/>
            <a:ext cx="1163337" cy="1396004"/>
          </a:xfrm>
          <a:prstGeom prst="rect">
            <a:avLst/>
          </a:prstGeom>
        </p:spPr>
      </p:pic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5F6F1DA6-993B-8B4E-AA19-950653F05A45}"/>
              </a:ext>
            </a:extLst>
          </p:cNvPr>
          <p:cNvSpPr txBox="1">
            <a:spLocks/>
          </p:cNvSpPr>
          <p:nvPr/>
        </p:nvSpPr>
        <p:spPr>
          <a:xfrm>
            <a:off x="5471076" y="976408"/>
            <a:ext cx="1752600" cy="9144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George</a:t>
            </a:r>
          </a:p>
          <a:p>
            <a:pPr marL="365760" marR="0" lvl="0" indent="-283464" algn="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80000"/>
              <a:buNone/>
              <a:tabLst/>
              <a:defRPr/>
            </a:pPr>
            <a:r>
              <a:rPr kumimoji="0" lang="ro-RO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Talabă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DD2F335-339B-E54E-8EEE-28F6B997E8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7074" y="685800"/>
            <a:ext cx="1305652" cy="13056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E3EE01-994C-8340-9C39-8303A6002E97}"/>
              </a:ext>
            </a:extLst>
          </p:cNvPr>
          <p:cNvSpPr txBox="1"/>
          <p:nvPr/>
        </p:nvSpPr>
        <p:spPr>
          <a:xfrm>
            <a:off x="947860" y="6553200"/>
            <a:ext cx="8043740" cy="258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RO" sz="1200" dirty="0"/>
              <a:t>* Disclaimer: o parte din poze au fost editate grosolan cu Adobe PhotoShop-ul, iar persoanele sunt, în realitate, mult mai vârstă</a:t>
            </a:r>
          </a:p>
        </p:txBody>
      </p:sp>
    </p:spTree>
    <p:extLst>
      <p:ext uri="{BB962C8B-B14F-4D97-AF65-F5344CB8AC3E}">
        <p14:creationId xmlns:p14="http://schemas.microsoft.com/office/powerpoint/2010/main" val="812078040"/>
      </p:ext>
    </p:extLst>
  </p:cSld>
  <p:clrMapOvr>
    <a:masterClrMapping/>
  </p:clrMapOvr>
  <p:transition>
    <p:rand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924800" cy="1295400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>
                <a:cs typeface="Arial Unicode MS"/>
              </a:rPr>
              <a:t>Echip</a:t>
            </a:r>
            <a:r>
              <a:rPr lang="ro-RO" dirty="0">
                <a:cs typeface="Arial Unicode MS"/>
              </a:rPr>
              <a:t>a BD la specializarea Statistică</a:t>
            </a:r>
            <a:endParaRPr lang="en-US" dirty="0">
              <a:cs typeface="Arial Unicode MS"/>
            </a:endParaRP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739F09-EECC-1148-B1F3-9A5D52F53937}"/>
              </a:ext>
            </a:extLst>
          </p:cNvPr>
          <p:cNvSpPr txBox="1">
            <a:spLocks/>
          </p:cNvSpPr>
          <p:nvPr/>
        </p:nvSpPr>
        <p:spPr>
          <a:xfrm>
            <a:off x="4927600" y="3440053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477B3A4-58E2-3241-A192-9CDE9215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3197550"/>
            <a:ext cx="1270000" cy="1270000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4832274-09D7-1946-9C47-E5E03794B554}"/>
              </a:ext>
            </a:extLst>
          </p:cNvPr>
          <p:cNvSpPr txBox="1">
            <a:spLocks/>
          </p:cNvSpPr>
          <p:nvPr/>
        </p:nvSpPr>
        <p:spPr>
          <a:xfrm>
            <a:off x="2431178" y="1905000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8BEFFF6-8D6C-9D47-8B20-25439993D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178" y="1662497"/>
            <a:ext cx="1270000" cy="1270000"/>
          </a:xfrm>
          <a:prstGeom prst="rect">
            <a:avLst/>
          </a:prstGeom>
        </p:spPr>
      </p:pic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1E9498C3-079F-EB4F-A5E2-EFE1ABFE7937}"/>
              </a:ext>
            </a:extLst>
          </p:cNvPr>
          <p:cNvSpPr txBox="1">
            <a:spLocks/>
          </p:cNvSpPr>
          <p:nvPr/>
        </p:nvSpPr>
        <p:spPr>
          <a:xfrm>
            <a:off x="6908800" y="5231956"/>
            <a:ext cx="2135742" cy="1168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65125" indent="-282575" algn="l" eaLnBrk="0" hangingPunct="0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None/>
              <a:defRPr sz="3000">
                <a:latin typeface="Avenir Light"/>
              </a:defRPr>
            </a:lvl1pPr>
            <a:lvl2pPr marL="639763" indent="-236538" algn="l" eaLnBrk="0" hangingPunct="0">
              <a:spcBef>
                <a:spcPts val="550"/>
              </a:spcBef>
              <a:buClr>
                <a:schemeClr val="accent1"/>
              </a:buClr>
              <a:buFont typeface="Verdana" pitchFamily="34" charset="0"/>
              <a:buChar char="◦"/>
              <a:defRPr sz="2400">
                <a:latin typeface="Arial"/>
              </a:defRPr>
            </a:lvl2pPr>
            <a:lvl3pPr marL="885825" indent="-228600" algn="l" eaLnBrk="0" hangingPunct="0">
              <a:buClr>
                <a:schemeClr val="accent2"/>
              </a:buClr>
              <a:buFont typeface="Wingdings 2" pitchFamily="18" charset="2"/>
              <a:buChar char=""/>
              <a:defRPr sz="2200">
                <a:latin typeface="Book Antiqua"/>
              </a:defRPr>
            </a:lvl3pPr>
            <a:lvl4pPr marL="1096963" indent="-173038" algn="l" eaLnBrk="0" hangingPunct="0">
              <a:buClr>
                <a:srgbClr val="C32D2E"/>
              </a:buClr>
              <a:buFont typeface="Wingdings 2" pitchFamily="18" charset="2"/>
              <a:buChar char=""/>
              <a:defRPr sz="2000">
                <a:latin typeface="+mn-lt"/>
              </a:defRPr>
            </a:lvl4pPr>
            <a:lvl5pPr marL="1296988" indent="-182563" algn="l" eaLnBrk="0" hangingPunct="0">
              <a:buClr>
                <a:srgbClr val="84AA33"/>
              </a:buClr>
              <a:buFont typeface="Wingdings 2" pitchFamily="18" charset="2"/>
              <a:buChar char=""/>
              <a:defRPr sz="1800">
                <a:latin typeface="+mn-lt"/>
              </a:defRPr>
            </a:lvl5pPr>
            <a:lvl6pPr marL="1508760" indent="-182880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>
                <a:latin typeface="+mn-lt"/>
              </a:defRPr>
            </a:lvl6pPr>
            <a:lvl7pPr marL="171907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7pPr>
            <a:lvl8pPr marL="1920240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8pPr>
            <a:lvl9pPr marL="2130552" indent="-182880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>
                <a:latin typeface="+mn-lt"/>
              </a:defRPr>
            </a:lvl9pPr>
            <a:extLst/>
          </a:lstStyle>
          <a:p>
            <a:r>
              <a:rPr lang="ro-RO" dirty="0">
                <a:latin typeface="Avenir Medium"/>
                <a:cs typeface="Avenir Medium"/>
              </a:rPr>
              <a:t>Ionuț</a:t>
            </a:r>
          </a:p>
          <a:p>
            <a:r>
              <a:rPr lang="ro-RO" dirty="0" err="1">
                <a:latin typeface="Avenir Medium"/>
                <a:cs typeface="Avenir Medium"/>
              </a:rPr>
              <a:t>Hrubaru</a:t>
            </a:r>
            <a:endParaRPr lang="ro-RO" dirty="0">
              <a:latin typeface="Avenir Medium"/>
              <a:cs typeface="Avenir Medium"/>
            </a:endParaRPr>
          </a:p>
          <a:p>
            <a:endParaRPr lang="en-US" dirty="0">
              <a:latin typeface="Avenir Medium"/>
              <a:cs typeface="Avenir Medium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A662131-1B95-4E46-8F73-6130E4376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4989453"/>
            <a:ext cx="1270000" cy="1270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152400"/>
            <a:ext cx="5334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Moment publicitar</a:t>
            </a:r>
            <a:endParaRPr lang="en-US">
              <a:cs typeface="Arial Unicode MS"/>
            </a:endParaRPr>
          </a:p>
        </p:txBody>
      </p:sp>
      <p:pic>
        <p:nvPicPr>
          <p:cNvPr id="60424" name="Picture 8" descr="http://www.magazinultau.ro/images/produse/carti/SQL-Dialecte-DB2-Oracle-PostgreSQL-si-SQL-Server-785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3650" y="1371600"/>
            <a:ext cx="3384550" cy="4953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0426" name="Picture 10" descr="http://www.librariacarter.ro/images/l_fotache_proiectarea84deo9a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371600"/>
            <a:ext cx="3327400" cy="4991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76200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Putem trăi fără baze date </a:t>
            </a:r>
            <a:r>
              <a:rPr lang="en-US" dirty="0">
                <a:cs typeface="Arial Unicode MS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/>
              <a:t>Bine</a:t>
            </a:r>
            <a:r>
              <a:rPr lang="ro-RO"/>
              <a:t>înțeles ! </a:t>
            </a:r>
            <a:endParaRPr lang="en-US"/>
          </a:p>
        </p:txBody>
      </p:sp>
      <p:pic>
        <p:nvPicPr>
          <p:cNvPr id="5" name="ClipArt Placeholder 4" descr="C:\Downloads\MP900439288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1600" y="1676400"/>
            <a:ext cx="3732415" cy="3732415"/>
          </a:xfrm>
          <a:prstGeom prst="rect">
            <a:avLst/>
          </a:prstGeom>
          <a:noFill/>
        </p:spPr>
      </p:pic>
      <p:pic>
        <p:nvPicPr>
          <p:cNvPr id="6" name="Picture 2" descr="C:\Downloads\MP9004221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599" y="2514600"/>
            <a:ext cx="4714131" cy="38100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81000"/>
            <a:ext cx="80772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ro-RO">
                <a:cs typeface="Arial Unicode MS"/>
              </a:rPr>
              <a:t>Disciplina BD a avut întodeauna priză la public !</a:t>
            </a:r>
            <a:endParaRPr lang="en-US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762000" y="6096000"/>
            <a:ext cx="7772400" cy="685800"/>
          </a:xfrm>
        </p:spPr>
        <p:txBody>
          <a:bodyPr anchor="ctr">
            <a:noAutofit/>
          </a:bodyPr>
          <a:lstStyle/>
          <a:p>
            <a:pPr algn="ctr">
              <a:spcBef>
                <a:spcPct val="0"/>
              </a:spcBef>
              <a:buNone/>
            </a:pPr>
            <a:r>
              <a:rPr lang="ro-RO" sz="2800" b="1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ea typeface="+mj-ea"/>
                <a:cs typeface="Avenir Light"/>
              </a:rPr>
              <a:t>Imagine de la un curs din anii trecuți</a:t>
            </a:r>
            <a:endParaRPr lang="en-US" sz="2800" b="1">
              <a:solidFill>
                <a:schemeClr val="tx2">
                  <a:satMod val="130000"/>
                </a:schemeClr>
              </a:solidFill>
              <a:effectLst>
                <a:outerShdw blurRad="50000" dist="30000" dir="5400000" algn="tl" rotWithShape="0">
                  <a:srgbClr val="000000">
                    <a:alpha val="30000"/>
                  </a:srgbClr>
                </a:outerShdw>
              </a:effectLst>
              <a:ea typeface="+mj-ea"/>
              <a:cs typeface="Avenir Light"/>
            </a:endParaRPr>
          </a:p>
        </p:txBody>
      </p:sp>
      <p:pic>
        <p:nvPicPr>
          <p:cNvPr id="40962" name="Picture 2" descr="C:\Downloads\MP900439371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1924667"/>
            <a:ext cx="6019800" cy="4018933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b="1" dirty="0"/>
              <a:t>Câteva </a:t>
            </a:r>
            <a:r>
              <a:rPr lang="ro-RO" b="1" dirty="0" err="1"/>
              <a:t>tutoriale</a:t>
            </a:r>
            <a:r>
              <a:rPr lang="ro-RO" b="1" dirty="0"/>
              <a:t> video (opțional)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1066800" y="1905000"/>
            <a:ext cx="7620000" cy="4241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Databases and SQL - an introduction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http://www.youtube.com/watch?v=SVV7HjKmFY4&amp;feature=related </a:t>
            </a:r>
            <a:endParaRPr lang="ro-RO" sz="1800">
              <a:latin typeface="Avenir Light"/>
              <a:cs typeface="Avenir Light"/>
              <a:hlinkClick r:id="rId2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Introduction to Databases,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ro-RO" sz="1800">
                <a:latin typeface="Avenir Light"/>
                <a:cs typeface="Avenir Light"/>
                <a:hlinkClick r:id="rId3"/>
              </a:rPr>
              <a:t>http://www.youtube.com/watch?v=mNFQZzvx1VM&amp;feature=related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r>
              <a:rPr lang="en-US">
                <a:latin typeface="Avenir Light"/>
                <a:cs typeface="Avenir Light"/>
              </a:rPr>
              <a:t>Database Management Systems - Part 1</a:t>
            </a:r>
            <a:endParaRPr lang="ro-RO">
              <a:latin typeface="Avenir Light"/>
              <a:cs typeface="Avenir Light"/>
            </a:endParaRPr>
          </a:p>
          <a:p>
            <a:pPr>
              <a:buNone/>
            </a:pPr>
            <a:r>
              <a:rPr lang="en-US" sz="1800">
                <a:latin typeface="Avenir Light"/>
                <a:cs typeface="Avenir Light"/>
                <a:hlinkClick r:id="rId2"/>
              </a:rPr>
              <a:t>http://www.youtube.com/watch?v=1CEQcSSSKfo&amp;feature=related</a:t>
            </a:r>
            <a:endParaRPr lang="ro-RO" sz="18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ro-RO" sz="1400">
              <a:latin typeface="Avenir Light"/>
              <a:cs typeface="Avenir Light"/>
            </a:endParaRPr>
          </a:p>
          <a:p>
            <a:pPr>
              <a:buNone/>
            </a:pPr>
            <a:endParaRPr lang="en-US" sz="1400">
              <a:latin typeface="Avenir Light"/>
              <a:cs typeface="Avenir Light"/>
            </a:endParaRPr>
          </a:p>
        </p:txBody>
      </p:sp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omputer codes,computing,html,Internet,Photographs,technology,tex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381000"/>
            <a:ext cx="2438400" cy="2438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"/>
            <a:ext cx="7620000" cy="1143000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err="1">
                <a:cs typeface="Arial Unicode MS"/>
              </a:rPr>
              <a:t>Tehnologii</a:t>
            </a:r>
            <a:r>
              <a:rPr lang="en-US" dirty="0">
                <a:cs typeface="Arial Unicode MS"/>
              </a:rPr>
              <a:t> </a:t>
            </a:r>
            <a:r>
              <a:rPr lang="en-US" dirty="0" err="1">
                <a:cs typeface="Arial Unicode MS"/>
              </a:rPr>
              <a:t>concurente</a:t>
            </a:r>
            <a:r>
              <a:rPr lang="en-US" dirty="0">
                <a:cs typeface="Arial Unicode MS"/>
              </a:rPr>
              <a:t> de </a:t>
            </a:r>
            <a:br>
              <a:rPr lang="en-US" dirty="0">
                <a:cs typeface="Arial Unicode MS"/>
              </a:rPr>
            </a:br>
            <a:r>
              <a:rPr lang="en-US" dirty="0" err="1">
                <a:cs typeface="Arial Unicode MS"/>
              </a:rPr>
              <a:t>stocarea</a:t>
            </a:r>
            <a:r>
              <a:rPr lang="en-US" dirty="0">
                <a:cs typeface="Arial Unicode MS"/>
              </a:rPr>
              <a:t> a </a:t>
            </a:r>
            <a:r>
              <a:rPr lang="en-US" dirty="0" err="1">
                <a:cs typeface="Arial Unicode MS"/>
              </a:rPr>
              <a:t>informa</a:t>
            </a:r>
            <a:r>
              <a:rPr lang="ro-RO" dirty="0">
                <a:cs typeface="Arial Unicode MS"/>
              </a:rPr>
              <a:t>ţiilor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752600"/>
            <a:ext cx="7391400" cy="4114800"/>
          </a:xfrm>
        </p:spPr>
        <p:txBody>
          <a:bodyPr>
            <a:normAutofit/>
          </a:bodyPr>
          <a:lstStyle/>
          <a:p>
            <a:r>
              <a:rPr lang="ro-RO"/>
              <a:t>Procesoare de texte</a:t>
            </a:r>
            <a:r>
              <a:rPr lang="en-US"/>
              <a:t> (Word)</a:t>
            </a:r>
            <a:endParaRPr lang="ro-RO"/>
          </a:p>
          <a:p>
            <a:r>
              <a:rPr lang="en-US"/>
              <a:t>Programe de calcule tabelare (Excel)</a:t>
            </a:r>
            <a:endParaRPr lang="ro-RO"/>
          </a:p>
          <a:p>
            <a:r>
              <a:rPr lang="ro-RO"/>
              <a:t>Tehnologii web</a:t>
            </a:r>
          </a:p>
          <a:p>
            <a:pPr lvl="1"/>
            <a:r>
              <a:rPr lang="ro-RO"/>
              <a:t>HTML</a:t>
            </a:r>
            <a:r>
              <a:rPr lang="en-US"/>
              <a:t>, </a:t>
            </a:r>
            <a:r>
              <a:rPr lang="ro-RO"/>
              <a:t>XML</a:t>
            </a:r>
            <a:r>
              <a:rPr lang="en-US"/>
              <a:t>, …</a:t>
            </a:r>
            <a:endParaRPr lang="ro-RO"/>
          </a:p>
          <a:p>
            <a:pPr lvl="1"/>
            <a:r>
              <a:rPr lang="ro-RO"/>
              <a:t>...</a:t>
            </a:r>
            <a:endParaRPr lang="en-US"/>
          </a:p>
        </p:txBody>
      </p:sp>
      <p:pic>
        <p:nvPicPr>
          <p:cNvPr id="5" name="Picture 1" descr="C:\Downloads\MP900387953.JPG"/>
          <p:cNvPicPr>
            <a:picLocks noGrp="1" noChangeAspect="1" noChangeArrowheads="1"/>
          </p:cNvPicPr>
          <p:nvPr>
            <p:ph type="clipArt"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4038600"/>
            <a:ext cx="3631963" cy="2590800"/>
          </a:xfrm>
          <a:prstGeom prst="rect">
            <a:avLst/>
          </a:prstGeom>
          <a:noFill/>
        </p:spPr>
      </p:pic>
      <p:pic>
        <p:nvPicPr>
          <p:cNvPr id="37890" name="Picture 2" descr="C:\Users\Marin\AppData\Local\Temp\SNAGHTML17d14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3200400"/>
            <a:ext cx="4419600" cy="3581400"/>
          </a:xfrm>
          <a:prstGeom prst="rect">
            <a:avLst/>
          </a:prstGeom>
          <a:noFill/>
        </p:spPr>
      </p:pic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304800"/>
            <a:ext cx="90678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 dirty="0">
                <a:cs typeface="Arial Unicode MS"/>
              </a:rPr>
              <a:t>Dezavantajele bazelor de date </a:t>
            </a:r>
            <a:r>
              <a:rPr lang="en-US" dirty="0">
                <a:cs typeface="Arial Unicode MS"/>
              </a:rPr>
              <a:t>- </a:t>
            </a:r>
            <a:r>
              <a:rPr lang="ro-RO" dirty="0">
                <a:cs typeface="Arial Unicode MS"/>
              </a:rPr>
              <a:t>1</a:t>
            </a:r>
            <a:endParaRPr lang="en-US" dirty="0">
              <a:cs typeface="Arial Unicode M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382000" cy="5334000"/>
          </a:xfrm>
        </p:spPr>
        <p:txBody>
          <a:bodyPr>
            <a:normAutofit lnSpcReduction="10000"/>
          </a:bodyPr>
          <a:lstStyle/>
          <a:p>
            <a:r>
              <a:rPr lang="ro-RO" dirty="0"/>
              <a:t>Sunt rigide (pe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ro-RO" dirty="0"/>
              <a:t> alocuri), datorită gradului înalt de structurare</a:t>
            </a:r>
          </a:p>
          <a:p>
            <a:r>
              <a:rPr lang="ro-RO" dirty="0"/>
              <a:t>Cer eforturi considerabile de proiectare (vezi </a:t>
            </a:r>
            <a:r>
              <a:rPr lang="ro-RO" dirty="0" err="1"/>
              <a:t>şi</a:t>
            </a:r>
            <a:r>
              <a:rPr lang="ro-RO" dirty="0"/>
              <a:t> Analiza</a:t>
            </a:r>
            <a:r>
              <a:rPr lang="en-US" dirty="0"/>
              <a:t> </a:t>
            </a:r>
            <a:r>
              <a:rPr lang="ro-RO" dirty="0" err="1"/>
              <a:t>şi</a:t>
            </a:r>
            <a:r>
              <a:rPr lang="ro-RO" dirty="0"/>
              <a:t> proiectarea </a:t>
            </a:r>
            <a:r>
              <a:rPr lang="en-US" dirty="0"/>
              <a:t>SI</a:t>
            </a:r>
            <a:r>
              <a:rPr lang="ro-RO" dirty="0"/>
              <a:t>) </a:t>
            </a:r>
            <a:r>
              <a:rPr lang="ro-RO" dirty="0" err="1"/>
              <a:t>şi</a:t>
            </a:r>
            <a:r>
              <a:rPr lang="ro-RO" dirty="0"/>
              <a:t> implementare</a:t>
            </a:r>
            <a:endParaRPr lang="en-US" dirty="0"/>
          </a:p>
          <a:p>
            <a:r>
              <a:rPr lang="en-US" dirty="0"/>
              <a:t> </a:t>
            </a:r>
            <a:r>
              <a:rPr lang="ro-RO" dirty="0"/>
              <a:t>În </a:t>
            </a:r>
            <a:r>
              <a:rPr lang="ro-RO" dirty="0" err="1"/>
              <a:t>aplicaţii</a:t>
            </a:r>
            <a:r>
              <a:rPr lang="ro-RO" dirty="0"/>
              <a:t>, </a:t>
            </a:r>
            <a:r>
              <a:rPr lang="en-US" dirty="0"/>
              <a:t>nu sunt </a:t>
            </a:r>
            <a:r>
              <a:rPr lang="en-US" dirty="0" err="1"/>
              <a:t>vizibile</a:t>
            </a:r>
            <a:r>
              <a:rPr lang="ro-RO" dirty="0"/>
              <a:t> (uneori nici accesibile)</a:t>
            </a:r>
          </a:p>
          <a:p>
            <a:r>
              <a:rPr lang="ro-RO" dirty="0"/>
              <a:t>BD necesită echipamente scumpe, iar cele mai bune SGBD</a:t>
            </a:r>
            <a:r>
              <a:rPr lang="en-US" dirty="0"/>
              <a:t>-</a:t>
            </a:r>
            <a:r>
              <a:rPr lang="ro-RO" dirty="0"/>
              <a:t>uri</a:t>
            </a:r>
            <a:r>
              <a:rPr lang="en-US" dirty="0"/>
              <a:t> cost</a:t>
            </a:r>
            <a:r>
              <a:rPr lang="ro-RO" dirty="0"/>
              <a:t>ă </a:t>
            </a:r>
            <a:r>
              <a:rPr lang="ro-RO" dirty="0" err="1"/>
              <a:t>şi</a:t>
            </a:r>
            <a:r>
              <a:rPr lang="ro-RO" dirty="0"/>
              <a:t> trebuie </a:t>
            </a:r>
            <a:r>
              <a:rPr lang="ro-RO" dirty="0" err="1"/>
              <a:t>întreţinute</a:t>
            </a:r>
            <a:r>
              <a:rPr lang="ro-RO" dirty="0"/>
              <a:t> de personal specializat (administratori BD); la migrarea în </a:t>
            </a:r>
            <a:r>
              <a:rPr lang="ro-RO" dirty="0" err="1"/>
              <a:t>cloud</a:t>
            </a:r>
            <a:r>
              <a:rPr lang="ro-RO" dirty="0"/>
              <a:t> scad costurile cu echipamentele și personalul, însă tarifele lunare (sau pe task-uri) nu sunt deloc neglijabile</a:t>
            </a:r>
          </a:p>
        </p:txBody>
      </p:sp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0"/>
            <a:ext cx="82296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Dezavantajele bazelor de date </a:t>
            </a:r>
            <a:r>
              <a:rPr lang="en-US">
                <a:cs typeface="Arial Unicode MS"/>
              </a:rPr>
              <a:t>- 2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524000"/>
            <a:ext cx="8534400" cy="5334000"/>
          </a:xfrm>
        </p:spPr>
        <p:txBody>
          <a:bodyPr>
            <a:normAutofit/>
          </a:bodyPr>
          <a:lstStyle/>
          <a:p>
            <a:r>
              <a:rPr lang="ro-RO" dirty="0"/>
              <a:t>Form</a:t>
            </a:r>
            <a:r>
              <a:rPr lang="en-US" dirty="0" err="1"/>
              <a:t>ele</a:t>
            </a:r>
            <a:r>
              <a:rPr lang="ro-RO" dirty="0"/>
              <a:t> curent</a:t>
            </a:r>
            <a:r>
              <a:rPr lang="en-US" dirty="0"/>
              <a:t>e (</a:t>
            </a:r>
            <a:r>
              <a:rPr lang="en-US" dirty="0" err="1"/>
              <a:t>naturale</a:t>
            </a:r>
            <a:r>
              <a:rPr lang="en-US" dirty="0"/>
              <a:t>)</a:t>
            </a:r>
            <a:r>
              <a:rPr lang="ro-RO" dirty="0"/>
              <a:t> în care se găsesc informaţiile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cele</a:t>
            </a:r>
            <a:r>
              <a:rPr lang="en-US" dirty="0"/>
              <a:t> d</a:t>
            </a:r>
            <a:r>
              <a:rPr lang="ro-RO" dirty="0"/>
              <a:t>e</a:t>
            </a:r>
            <a:r>
              <a:rPr lang="en-US" dirty="0"/>
              <a:t> t</a:t>
            </a:r>
            <a:r>
              <a:rPr lang="ro-RO" dirty="0"/>
              <a:t>ext</a:t>
            </a:r>
            <a:r>
              <a:rPr lang="en-US" dirty="0"/>
              <a:t>, </a:t>
            </a:r>
            <a:r>
              <a:rPr lang="en-US" dirty="0" err="1"/>
              <a:t>imagini</a:t>
            </a:r>
            <a:r>
              <a:rPr lang="en-US" dirty="0"/>
              <a:t>, </a:t>
            </a:r>
            <a:r>
              <a:rPr lang="en-US" dirty="0" err="1"/>
              <a:t>secven</a:t>
            </a:r>
            <a:r>
              <a:rPr lang="ro-RO" dirty="0"/>
              <a:t>ţe video</a:t>
            </a:r>
            <a:r>
              <a:rPr lang="en-US" dirty="0"/>
              <a:t>; </a:t>
            </a:r>
            <a:r>
              <a:rPr lang="en-US" dirty="0" err="1"/>
              <a:t>preluarea</a:t>
            </a:r>
            <a:r>
              <a:rPr lang="en-US" dirty="0"/>
              <a:t> </a:t>
            </a:r>
            <a:r>
              <a:rPr lang="ro-RO" dirty="0"/>
              <a:t>în BD necesită mecanisme de import, copiere, sau introducere manuală</a:t>
            </a:r>
          </a:p>
          <a:p>
            <a:r>
              <a:rPr lang="ro-RO" dirty="0"/>
              <a:t>Funcţionarea multor companii şi organizaţii actuale depinde decisiv de B lor D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sunt</a:t>
            </a:r>
            <a:r>
              <a:rPr lang="en-US" dirty="0"/>
              <a:t> a</a:t>
            </a:r>
            <a:r>
              <a:rPr lang="ro-RO" dirty="0"/>
              <a:t>tât de </a:t>
            </a:r>
            <a:r>
              <a:rPr lang="en-US" dirty="0"/>
              <a:t>“</a:t>
            </a:r>
            <a:r>
              <a:rPr lang="ro-RO" dirty="0"/>
              <a:t>cool</a:t>
            </a:r>
            <a:r>
              <a:rPr lang="en-US" dirty="0"/>
              <a:t>”</a:t>
            </a:r>
            <a:r>
              <a:rPr lang="ro-RO" dirty="0"/>
              <a:t> precum Facebook, Youtube</a:t>
            </a:r>
          </a:p>
          <a:p>
            <a:r>
              <a:rPr lang="ro-RO" dirty="0"/>
              <a:t>Constituie subiectul multor migrene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381000"/>
            <a:ext cx="8077200" cy="1143000"/>
          </a:xfrm>
        </p:spPr>
        <p:txBody>
          <a:bodyPr anchor="ctr">
            <a:normAutofit/>
          </a:bodyPr>
          <a:lstStyle/>
          <a:p>
            <a:pPr algn="ctr"/>
            <a:r>
              <a:rPr lang="ro-RO">
                <a:cs typeface="Arial Unicode MS"/>
              </a:rPr>
              <a:t>Avantajele bazelor de date </a:t>
            </a:r>
            <a:r>
              <a:rPr lang="en-US">
                <a:cs typeface="Arial Unicode MS"/>
              </a:rPr>
              <a:t>- 1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76400"/>
            <a:ext cx="8305800" cy="5029200"/>
          </a:xfrm>
        </p:spPr>
        <p:txBody>
          <a:bodyPr>
            <a:normAutofit/>
          </a:bodyPr>
          <a:lstStyle/>
          <a:p>
            <a:r>
              <a:rPr lang="en-US" dirty="0"/>
              <a:t>Pot </a:t>
            </a:r>
            <a:r>
              <a:rPr lang="en-US" dirty="0" err="1"/>
              <a:t>avea</a:t>
            </a:r>
            <a:r>
              <a:rPr lang="en-US" dirty="0"/>
              <a:t> </a:t>
            </a:r>
            <a:r>
              <a:rPr lang="en-US" dirty="0" err="1"/>
              <a:t>dimensiuni</a:t>
            </a:r>
            <a:r>
              <a:rPr lang="en-US" dirty="0"/>
              <a:t> </a:t>
            </a:r>
            <a:r>
              <a:rPr lang="en-US" dirty="0" err="1"/>
              <a:t>oric</a:t>
            </a:r>
            <a:r>
              <a:rPr lang="ro-RO" dirty="0"/>
              <a:t>ât de mari (munţi de informaţii, dar şi mlaştini)</a:t>
            </a:r>
          </a:p>
          <a:p>
            <a:r>
              <a:rPr lang="ro-RO" dirty="0"/>
              <a:t>Furnizează informaţii cu mare grad de exactitate, necesare în afaceri (ex. </a:t>
            </a:r>
            <a:r>
              <a:rPr lang="en-US" dirty="0"/>
              <a:t>s</a:t>
            </a:r>
            <a:r>
              <a:rPr lang="ro-RO" dirty="0"/>
              <a:t>ituaţii contabile), calcule de structură etc.</a:t>
            </a:r>
          </a:p>
          <a:p>
            <a:r>
              <a:rPr lang="ro-RO" dirty="0"/>
              <a:t>Permit prelucrări, însumări, filtrări, căutări avansate</a:t>
            </a:r>
          </a:p>
          <a:p>
            <a:r>
              <a:rPr lang="ro-RO" dirty="0"/>
              <a:t>În rândul tehnologiile informaţionale, BD au probabil cele mai bune mecanisme de securitate </a:t>
            </a:r>
            <a:endParaRPr lang="en-US" dirty="0"/>
          </a:p>
        </p:txBody>
      </p:sp>
    </p:spTree>
  </p:cSld>
  <p:clrMapOvr>
    <a:masterClrMapping/>
  </p:clrMapOvr>
  <p:transition>
    <p:random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F2014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1334</TotalTime>
  <Words>2068</Words>
  <Application>Microsoft Macintosh PowerPoint</Application>
  <PresentationFormat>On-screen Show (4:3)</PresentationFormat>
  <Paragraphs>283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67" baseType="lpstr">
      <vt:lpstr>Arial Unicode MS</vt:lpstr>
      <vt:lpstr>American Typewriter</vt:lpstr>
      <vt:lpstr>Arial</vt:lpstr>
      <vt:lpstr>Avenir Light</vt:lpstr>
      <vt:lpstr>Avenir Medium</vt:lpstr>
      <vt:lpstr>Book Antiqua</vt:lpstr>
      <vt:lpstr>Gabriola</vt:lpstr>
      <vt:lpstr>Gill Sans MT</vt:lpstr>
      <vt:lpstr>Segoe UI</vt:lpstr>
      <vt:lpstr>Segoe UI Semibold</vt:lpstr>
      <vt:lpstr>Times New Roman</vt:lpstr>
      <vt:lpstr>Verdana</vt:lpstr>
      <vt:lpstr>Wingdings</vt:lpstr>
      <vt:lpstr>Wingdings 2</vt:lpstr>
      <vt:lpstr>MF2014</vt:lpstr>
      <vt:lpstr>1_MF2014</vt:lpstr>
      <vt:lpstr>BAZE DE DATE</vt:lpstr>
      <vt:lpstr>Ce sunt bazele de date ?</vt:lpstr>
      <vt:lpstr>Text</vt:lpstr>
      <vt:lpstr>Există baze de date fără calculatoare ?</vt:lpstr>
      <vt:lpstr>Putem trăi fără baze date ?</vt:lpstr>
      <vt:lpstr>Tehnologii concurente de  stocarea a informaţiilor</vt:lpstr>
      <vt:lpstr>Dezavantajele bazelor de date - 1</vt:lpstr>
      <vt:lpstr>Dezavantajele bazelor de date - 2</vt:lpstr>
      <vt:lpstr>Avantajele bazelor de date - 1</vt:lpstr>
      <vt:lpstr>Avantajele bazelor de date - 2</vt:lpstr>
      <vt:lpstr>Prin ce diferă esenţial BD de foile de calcul sau alte tehnologii?</vt:lpstr>
      <vt:lpstr>Schemă de principiu a unei baze de date </vt:lpstr>
      <vt:lpstr>O definiţie academică (lemnoasă)</vt:lpstr>
      <vt:lpstr>Cele două aspecte ale BD</vt:lpstr>
      <vt:lpstr>Sisteme de gestiune a bazelor de date (SGBD) - 1</vt:lpstr>
      <vt:lpstr>Sisteme de gestiune a bazelor de date (SGBD) - 2</vt:lpstr>
      <vt:lpstr>Schemă simplistă de folosire a BD</vt:lpstr>
      <vt:lpstr>Servere de baze de date</vt:lpstr>
      <vt:lpstr>Schema simplificată a unui server BDR</vt:lpstr>
      <vt:lpstr>Ex. de arhitectură informaţională</vt:lpstr>
      <vt:lpstr>Un server BD Open Source - PostgreSQL</vt:lpstr>
      <vt:lpstr>Unul dintre cele mai puternice servere BD – IBM DB2</vt:lpstr>
      <vt:lpstr>Serverul BD cu cea mai bună dinamică a pieței – Microsoft SQL Server</vt:lpstr>
      <vt:lpstr>(Probabil) cel mai bun server BD – Oracle</vt:lpstr>
      <vt:lpstr>Utilizatori involuntari ai BD</vt:lpstr>
      <vt:lpstr>Utilizatori voluntari ai BD-1</vt:lpstr>
      <vt:lpstr>Utilizatori voluntari ai BD-2</vt:lpstr>
      <vt:lpstr>Utilizatori voluntari ai BD-3</vt:lpstr>
      <vt:lpstr>Utilizatori voluntari ai BD-4</vt:lpstr>
      <vt:lpstr>Niveluri de abstractizare a datelor</vt:lpstr>
      <vt:lpstr>Evoluţia (incompletă a) bazelor de date</vt:lpstr>
      <vt:lpstr>Modelul ierarhic</vt:lpstr>
      <vt:lpstr>Modelul reţea</vt:lpstr>
      <vt:lpstr>Modelul relaţional</vt:lpstr>
      <vt:lpstr>Modelul E-R</vt:lpstr>
      <vt:lpstr>“Modelul” de date XML</vt:lpstr>
      <vt:lpstr>Un “model” de date NoSQL - MongoDB</vt:lpstr>
      <vt:lpstr>Limbaje de programare pentru BD</vt:lpstr>
      <vt:lpstr>Limbaje pentru BD Trei tipuri de comenzi </vt:lpstr>
      <vt:lpstr>Teme actuale în bazele de date și domenii conexe</vt:lpstr>
      <vt:lpstr>Două ţinte/victime și jumătate ale cursului</vt:lpstr>
      <vt:lpstr>Dificultăţi majore ale cursului</vt:lpstr>
      <vt:lpstr>Examinare. Cum v-o doriţi...</vt:lpstr>
      <vt:lpstr>... şi cum o să se desfăşoare</vt:lpstr>
      <vt:lpstr>Echipa BD la InfoEc*</vt:lpstr>
      <vt:lpstr>Echipa BD la Contabilitate...</vt:lpstr>
      <vt:lpstr>Echipa BD la InfoEc*</vt:lpstr>
      <vt:lpstr>Echipa BD la specializarea Statistică</vt:lpstr>
      <vt:lpstr>Moment publicitar</vt:lpstr>
      <vt:lpstr>Disciplina BD a avut întodeauna priză la public !</vt:lpstr>
      <vt:lpstr>Câteva tutoriale video (opțional)</vt:lpstr>
    </vt:vector>
  </TitlesOfParts>
  <Company>FEAA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BAZE DE DATE</dc:title>
  <dc:creator>FotacheM</dc:creator>
  <cp:lastModifiedBy>Marin Fotache</cp:lastModifiedBy>
  <cp:revision>235</cp:revision>
  <dcterms:created xsi:type="dcterms:W3CDTF">2002-10-11T06:23:42Z</dcterms:created>
  <dcterms:modified xsi:type="dcterms:W3CDTF">2021-02-15T06:48:49Z</dcterms:modified>
</cp:coreProperties>
</file>